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82" r:id="rId6"/>
    <p:sldId id="283" r:id="rId7"/>
    <p:sldId id="284" r:id="rId8"/>
    <p:sldId id="285" r:id="rId9"/>
    <p:sldId id="263" r:id="rId10"/>
    <p:sldId id="264" r:id="rId11"/>
    <p:sldId id="265" r:id="rId12"/>
    <p:sldId id="266" r:id="rId13"/>
    <p:sldId id="321" r:id="rId14"/>
    <p:sldId id="268" r:id="rId15"/>
    <p:sldId id="286" r:id="rId16"/>
    <p:sldId id="269" r:id="rId17"/>
    <p:sldId id="270" r:id="rId18"/>
    <p:sldId id="271" r:id="rId19"/>
    <p:sldId id="272" r:id="rId20"/>
    <p:sldId id="273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275" r:id="rId55"/>
    <p:sldId id="276" r:id="rId56"/>
    <p:sldId id="277" r:id="rId57"/>
    <p:sldId id="320" r:id="rId58"/>
    <p:sldId id="278" r:id="rId59"/>
    <p:sldId id="279" r:id="rId60"/>
    <p:sldId id="281" r:id="rId6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presProps" Target="presProps.xml"  /><Relationship Id="rId63" Type="http://schemas.openxmlformats.org/officeDocument/2006/relationships/viewProps" Target="viewProps.xml"  /><Relationship Id="rId64" Type="http://schemas.openxmlformats.org/officeDocument/2006/relationships/theme" Target="theme/theme1.xml"  /><Relationship Id="rId65" Type="http://schemas.openxmlformats.org/officeDocument/2006/relationships/tableStyles" Target="tableStyles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2.png"  /><Relationship Id="rId8" Type="http://schemas.openxmlformats.org/officeDocument/2006/relationships/image" Target="../media/image5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Relationship Id="rId6" Type="http://schemas.openxmlformats.org/officeDocument/2006/relationships/image" Target="../media/image5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Relationship Id="rId6" Type="http://schemas.openxmlformats.org/officeDocument/2006/relationships/image" Target="../media/image2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71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Relationship Id="rId6" Type="http://schemas.openxmlformats.org/officeDocument/2006/relationships/image" Target="../media/image2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72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Relationship Id="rId6" Type="http://schemas.openxmlformats.org/officeDocument/2006/relationships/image" Target="../media/image2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73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Relationship Id="rId6" Type="http://schemas.openxmlformats.org/officeDocument/2006/relationships/image" Target="../media/image2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74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Relationship Id="rId6" Type="http://schemas.openxmlformats.org/officeDocument/2006/relationships/image" Target="../media/image2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80.png"  /><Relationship Id="rId4" Type="http://schemas.openxmlformats.org/officeDocument/2006/relationships/image" Target="../media/image81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84.png"  /><Relationship Id="rId4" Type="http://schemas.openxmlformats.org/officeDocument/2006/relationships/image" Target="../media/image85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2.png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90.png"  /><Relationship Id="rId4" Type="http://schemas.openxmlformats.org/officeDocument/2006/relationships/image" Target="../media/image91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92.png"  /><Relationship Id="rId4" Type="http://schemas.openxmlformats.org/officeDocument/2006/relationships/image" Target="../media/image93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96.png"  /><Relationship Id="rId4" Type="http://schemas.openxmlformats.org/officeDocument/2006/relationships/image" Target="../media/image97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100.png"  /><Relationship Id="rId4" Type="http://schemas.openxmlformats.org/officeDocument/2006/relationships/image" Target="../media/image101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102.png"  /><Relationship Id="rId4" Type="http://schemas.openxmlformats.org/officeDocument/2006/relationships/image" Target="../media/image103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Relationship Id="rId5" Type="http://schemas.openxmlformats.org/officeDocument/2006/relationships/image" Target="../media/image106.png"  /><Relationship Id="rId6" Type="http://schemas.openxmlformats.org/officeDocument/2006/relationships/image" Target="../media/image78.png"  /><Relationship Id="rId7" Type="http://schemas.openxmlformats.org/officeDocument/2006/relationships/image" Target="../media/image79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107.png"  /><Relationship Id="rId4" Type="http://schemas.openxmlformats.org/officeDocument/2006/relationships/image" Target="../media/image108.png"  /><Relationship Id="rId5" Type="http://schemas.openxmlformats.org/officeDocument/2006/relationships/image" Target="../media/image109.png"  /><Relationship Id="rId6" Type="http://schemas.openxmlformats.org/officeDocument/2006/relationships/image" Target="../media/image78.png"  /><Relationship Id="rId7" Type="http://schemas.openxmlformats.org/officeDocument/2006/relationships/image" Target="../media/image7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6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112.png"  /><Relationship Id="rId4" Type="http://schemas.openxmlformats.org/officeDocument/2006/relationships/image" Target="../media/image113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114.png"  /><Relationship Id="rId4" Type="http://schemas.openxmlformats.org/officeDocument/2006/relationships/image" Target="../media/image115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118.png"  /><Relationship Id="rId4" Type="http://schemas.openxmlformats.org/officeDocument/2006/relationships/image" Target="../media/image119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120.png"  /><Relationship Id="rId4" Type="http://schemas.openxmlformats.org/officeDocument/2006/relationships/image" Target="../media/image121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122.png"  /><Relationship Id="rId4" Type="http://schemas.openxmlformats.org/officeDocument/2006/relationships/image" Target="../media/image123.png"  /><Relationship Id="rId5" Type="http://schemas.openxmlformats.org/officeDocument/2006/relationships/image" Target="../media/image122.png"  /><Relationship Id="rId6" Type="http://schemas.openxmlformats.org/officeDocument/2006/relationships/image" Target="../media/image78.png"  /><Relationship Id="rId7" Type="http://schemas.openxmlformats.org/officeDocument/2006/relationships/image" Target="../media/image79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124.png"  /><Relationship Id="rId4" Type="http://schemas.openxmlformats.org/officeDocument/2006/relationships/image" Target="../media/image125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126.png"  /><Relationship Id="rId4" Type="http://schemas.openxmlformats.org/officeDocument/2006/relationships/image" Target="../media/image127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128.png"  /><Relationship Id="rId4" Type="http://schemas.openxmlformats.org/officeDocument/2006/relationships/image" Target="../media/image129.png"  /><Relationship Id="rId5" Type="http://schemas.openxmlformats.org/officeDocument/2006/relationships/image" Target="../media/image130.png"  /><Relationship Id="rId6" Type="http://schemas.openxmlformats.org/officeDocument/2006/relationships/image" Target="../media/image131.png"  /><Relationship Id="rId7" Type="http://schemas.openxmlformats.org/officeDocument/2006/relationships/image" Target="../media/image131.png"  /><Relationship Id="rId8" Type="http://schemas.openxmlformats.org/officeDocument/2006/relationships/image" Target="../media/image78.png"  /><Relationship Id="rId9" Type="http://schemas.openxmlformats.org/officeDocument/2006/relationships/image" Target="../media/image7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132.png"  /><Relationship Id="rId4" Type="http://schemas.openxmlformats.org/officeDocument/2006/relationships/image" Target="../media/image133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134.png"  /><Relationship Id="rId4" Type="http://schemas.openxmlformats.org/officeDocument/2006/relationships/image" Target="../media/image135.png"  /><Relationship Id="rId5" Type="http://schemas.openxmlformats.org/officeDocument/2006/relationships/image" Target="../media/image136.png"  /><Relationship Id="rId6" Type="http://schemas.openxmlformats.org/officeDocument/2006/relationships/image" Target="../media/image134.png"  /><Relationship Id="rId7" Type="http://schemas.openxmlformats.org/officeDocument/2006/relationships/image" Target="../media/image78.png"  /><Relationship Id="rId8" Type="http://schemas.openxmlformats.org/officeDocument/2006/relationships/image" Target="../media/image79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137.png"  /><Relationship Id="rId4" Type="http://schemas.openxmlformats.org/officeDocument/2006/relationships/image" Target="../media/image138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139.png"  /><Relationship Id="rId4" Type="http://schemas.openxmlformats.org/officeDocument/2006/relationships/image" Target="../media/image78.png"  /><Relationship Id="rId5" Type="http://schemas.openxmlformats.org/officeDocument/2006/relationships/image" Target="../media/image79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0.png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Relationship Id="rId5" Type="http://schemas.openxmlformats.org/officeDocument/2006/relationships/image" Target="../media/image143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4.png"  /><Relationship Id="rId3" Type="http://schemas.openxmlformats.org/officeDocument/2006/relationships/image" Target="../media/image145.png"  /><Relationship Id="rId4" Type="http://schemas.openxmlformats.org/officeDocument/2006/relationships/image" Target="../media/image146.png"  /><Relationship Id="rId5" Type="http://schemas.openxmlformats.org/officeDocument/2006/relationships/image" Target="../media/image147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8.png"  /><Relationship Id="rId3" Type="http://schemas.openxmlformats.org/officeDocument/2006/relationships/image" Target="../media/image149.png"  /><Relationship Id="rId4" Type="http://schemas.openxmlformats.org/officeDocument/2006/relationships/image" Target="../media/image150.png"  /><Relationship Id="rId5" Type="http://schemas.openxmlformats.org/officeDocument/2006/relationships/image" Target="../media/image151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8.png"  /><Relationship Id="rId3" Type="http://schemas.openxmlformats.org/officeDocument/2006/relationships/image" Target="../media/image149.png"  /><Relationship Id="rId4" Type="http://schemas.openxmlformats.org/officeDocument/2006/relationships/image" Target="../media/image150.png"  /><Relationship Id="rId5" Type="http://schemas.openxmlformats.org/officeDocument/2006/relationships/image" Target="../media/image152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3.png"  /><Relationship Id="rId3" Type="http://schemas.openxmlformats.org/officeDocument/2006/relationships/image" Target="../media/image154.png"  /><Relationship Id="rId4" Type="http://schemas.openxmlformats.org/officeDocument/2006/relationships/image" Target="../media/image155.png"  /><Relationship Id="rId5" Type="http://schemas.openxmlformats.org/officeDocument/2006/relationships/image" Target="../media/image156.png"  /><Relationship Id="rId6" Type="http://schemas.openxmlformats.org/officeDocument/2006/relationships/image" Target="../media/image157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8.png"  /><Relationship Id="rId3" Type="http://schemas.openxmlformats.org/officeDocument/2006/relationships/image" Target="../media/image159.png"  /><Relationship Id="rId4" Type="http://schemas.openxmlformats.org/officeDocument/2006/relationships/image" Target="../media/image160.png"  /><Relationship Id="rId5" Type="http://schemas.openxmlformats.org/officeDocument/2006/relationships/image" Target="../media/image16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6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2.png"  /><Relationship Id="rId3" Type="http://schemas.openxmlformats.org/officeDocument/2006/relationships/image" Target="../media/image163.png"  /><Relationship Id="rId4" Type="http://schemas.openxmlformats.org/officeDocument/2006/relationships/image" Target="../media/image164.png"  /><Relationship Id="rId5" Type="http://schemas.openxmlformats.org/officeDocument/2006/relationships/image" Target="../media/image165.png"  /><Relationship Id="rId6" Type="http://schemas.openxmlformats.org/officeDocument/2006/relationships/image" Target="../media/image16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9382926" y="2202453"/>
            <a:ext cx="7765187" cy="6647000"/>
            <a:chOff x="9382926" y="2202453"/>
            <a:chExt cx="7765187" cy="6647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382926" y="2202453"/>
              <a:ext cx="7765187" cy="6647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439382" y="-3082509"/>
            <a:ext cx="17197218" cy="3742857"/>
            <a:chOff x="1439382" y="-3082509"/>
            <a:chExt cx="17197218" cy="3742857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1439382" y="-3082509"/>
              <a:ext cx="11295238" cy="3742857"/>
              <a:chOff x="1439382" y="-3082509"/>
              <a:chExt cx="11295238" cy="37428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439382" y="-3082509"/>
                <a:ext cx="11295238" cy="37428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7341362" y="-3082509"/>
              <a:ext cx="11295238" cy="3742857"/>
              <a:chOff x="7341362" y="-3082509"/>
              <a:chExt cx="11295238" cy="37428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7341362" y="-3082509"/>
                <a:ext cx="11295238" cy="3742857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90361" y="8506533"/>
            <a:ext cx="3380745" cy="4611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17877" y="4466543"/>
            <a:ext cx="767322" cy="6238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1862196" y="4622089"/>
            <a:ext cx="242566" cy="356318"/>
            <a:chOff x="1862196" y="4622089"/>
            <a:chExt cx="242566" cy="3563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862196" y="4622089"/>
              <a:ext cx="242566" cy="35631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03432" y="6084813"/>
            <a:ext cx="6644978" cy="156187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633907" y="5236450"/>
            <a:ext cx="6365601" cy="9237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9646148" y="2512051"/>
            <a:ext cx="7218037" cy="4503809"/>
            <a:chOff x="9646148" y="2512051"/>
            <a:chExt cx="7218037" cy="45038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646148" y="2512051"/>
              <a:ext cx="7218037" cy="450380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719786" y="268721"/>
            <a:ext cx="3930244" cy="1966882"/>
            <a:chOff x="719786" y="268721"/>
            <a:chExt cx="3930244" cy="19668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27142" y="646677"/>
              <a:ext cx="2422888" cy="98691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19786" y="268721"/>
              <a:ext cx="2022758" cy="19668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sp>
        <p:nvSpPr>
          <p:cNvPr id="1004" name=""/>
          <p:cNvSpPr/>
          <p:nvPr/>
        </p:nvSpPr>
        <p:spPr>
          <a:xfrm>
            <a:off x="1524000" y="2781300"/>
            <a:ext cx="3200400" cy="990600"/>
          </a:xfrm>
          <a:prstGeom prst="roundRect">
            <a:avLst>
              <a:gd name="adj" fmla="val 16667"/>
            </a:avLst>
          </a:prstGeom>
          <a:solidFill>
            <a:srgbClr val="b8e6e1">
              <a:alpha val="100000"/>
            </a:srgbClr>
          </a:solidFill>
          <a:ln w="63500" cap="flat" cmpd="sng" algn="ctr">
            <a:solidFill>
              <a:srgbClr val="2fa599"/>
            </a:solidFill>
            <a:prstDash val="solid"/>
            <a:round/>
            <a:headEnd w="med" len="med"/>
            <a:tailEnd w="med" len="med"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김소영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05" name=""/>
          <p:cNvSpPr/>
          <p:nvPr/>
        </p:nvSpPr>
        <p:spPr>
          <a:xfrm>
            <a:off x="5562600" y="2781300"/>
            <a:ext cx="3200400" cy="990600"/>
          </a:xfrm>
          <a:prstGeom prst="roundRect">
            <a:avLst>
              <a:gd name="adj" fmla="val 16667"/>
            </a:avLst>
          </a:prstGeom>
          <a:solidFill>
            <a:srgbClr val="b8e6e1">
              <a:alpha val="100000"/>
            </a:srgbClr>
          </a:solidFill>
          <a:ln w="63500" cap="flat" cmpd="sng" algn="ctr">
            <a:solidFill>
              <a:srgbClr val="2fa599"/>
            </a:solidFill>
            <a:prstDash val="solid"/>
            <a:round/>
            <a:headEnd w="med" len="med"/>
            <a:tailEnd w="med" len="med"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노지연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06" name=""/>
          <p:cNvSpPr/>
          <p:nvPr/>
        </p:nvSpPr>
        <p:spPr>
          <a:xfrm>
            <a:off x="9448800" y="2781300"/>
            <a:ext cx="3200400" cy="990600"/>
          </a:xfrm>
          <a:prstGeom prst="roundRect">
            <a:avLst>
              <a:gd name="adj" fmla="val 16667"/>
            </a:avLst>
          </a:prstGeom>
          <a:solidFill>
            <a:srgbClr val="b8e6e1">
              <a:alpha val="100000"/>
            </a:srgbClr>
          </a:solidFill>
          <a:ln w="63500" cap="flat" cmpd="sng" algn="ctr">
            <a:solidFill>
              <a:srgbClr val="2fa599"/>
            </a:solidFill>
            <a:prstDash val="solid"/>
            <a:round/>
            <a:headEnd w="med" len="med"/>
            <a:tailEnd w="med" len="med"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정승호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07" name=""/>
          <p:cNvSpPr/>
          <p:nvPr/>
        </p:nvSpPr>
        <p:spPr>
          <a:xfrm>
            <a:off x="13411200" y="2781300"/>
            <a:ext cx="3200400" cy="990600"/>
          </a:xfrm>
          <a:prstGeom prst="roundRect">
            <a:avLst>
              <a:gd name="adj" fmla="val 16667"/>
            </a:avLst>
          </a:prstGeom>
          <a:solidFill>
            <a:srgbClr val="b8e6e1">
              <a:alpha val="100000"/>
            </a:srgbClr>
          </a:solidFill>
          <a:ln w="63500" cap="flat" cmpd="sng" algn="ctr">
            <a:solidFill>
              <a:srgbClr val="2fa599"/>
            </a:solidFill>
            <a:prstDash val="solid"/>
            <a:round/>
            <a:headEnd w="med" len="med"/>
            <a:tailEnd w="med" len="med"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홍진성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08" name=""/>
          <p:cNvSpPr/>
          <p:nvPr/>
        </p:nvSpPr>
        <p:spPr>
          <a:xfrm>
            <a:off x="1524000" y="4152900"/>
            <a:ext cx="3200400" cy="2819399"/>
          </a:xfrm>
          <a:prstGeom prst="roundRect">
            <a:avLst>
              <a:gd name="adj" fmla="val 16667"/>
            </a:avLst>
          </a:prstGeom>
          <a:solidFill>
            <a:srgbClr val="e2e1e5">
              <a:alpha val="100000"/>
            </a:srgbClr>
          </a:solidFill>
          <a:ln w="50800" cap="flat" cmpd="sng" algn="ctr">
            <a:solidFill>
              <a:srgbClr val="858585"/>
            </a:solidFill>
            <a:prstDash val="solid"/>
            <a:round/>
            <a:headEnd w="med" len="med"/>
            <a:tailEnd w="med" len="med"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음식메뉴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음식주문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09" name=""/>
          <p:cNvSpPr/>
          <p:nvPr/>
        </p:nvSpPr>
        <p:spPr>
          <a:xfrm>
            <a:off x="5562600" y="4152900"/>
            <a:ext cx="3200400" cy="2819399"/>
          </a:xfrm>
          <a:prstGeom prst="roundRect">
            <a:avLst>
              <a:gd name="adj" fmla="val 16667"/>
            </a:avLst>
          </a:prstGeom>
          <a:solidFill>
            <a:srgbClr val="e2e1e5">
              <a:alpha val="100000"/>
            </a:srgbClr>
          </a:solidFill>
          <a:ln w="50800" cap="flat" cmpd="sng" algn="ctr">
            <a:solidFill>
              <a:srgbClr val="858585"/>
            </a:solidFill>
            <a:prstDash val="solid"/>
            <a:round/>
            <a:headEnd w="med" len="med"/>
            <a:tailEnd w="med" len="med"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고객요청사항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공지사항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10" name=""/>
          <p:cNvSpPr/>
          <p:nvPr/>
        </p:nvSpPr>
        <p:spPr>
          <a:xfrm>
            <a:off x="9448800" y="4152900"/>
            <a:ext cx="3200400" cy="2819399"/>
          </a:xfrm>
          <a:prstGeom prst="roundRect">
            <a:avLst>
              <a:gd name="adj" fmla="val 16667"/>
            </a:avLst>
          </a:prstGeom>
          <a:solidFill>
            <a:srgbClr val="e2e1e5">
              <a:alpha val="100000"/>
            </a:srgbClr>
          </a:solidFill>
          <a:ln w="50800" cap="flat" cmpd="sng" algn="ctr">
            <a:solidFill>
              <a:srgbClr val="858585"/>
            </a:solidFill>
            <a:prstDash val="solid"/>
            <a:round/>
            <a:headEnd w="med" len="med"/>
            <a:tailEnd w="med" len="med"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직원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계정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관리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DNS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11" name=""/>
          <p:cNvSpPr/>
          <p:nvPr/>
        </p:nvSpPr>
        <p:spPr>
          <a:xfrm>
            <a:off x="13411200" y="4152900"/>
            <a:ext cx="3200400" cy="2819399"/>
          </a:xfrm>
          <a:prstGeom prst="roundRect">
            <a:avLst>
              <a:gd name="adj" fmla="val 16667"/>
            </a:avLst>
          </a:prstGeom>
          <a:solidFill>
            <a:srgbClr val="e2e1e5">
              <a:alpha val="100000"/>
            </a:srgbClr>
          </a:solidFill>
          <a:ln w="50800" cap="flat" cmpd="sng" algn="ctr">
            <a:solidFill>
              <a:srgbClr val="858585"/>
            </a:solidFill>
            <a:prstDash val="solid"/>
            <a:round/>
            <a:headEnd w="med" len="med"/>
            <a:tailEnd w="med" len="med"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객실 관리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객실 정보 관리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94904" y="444934"/>
            <a:ext cx="8247954" cy="1634413"/>
            <a:chOff x="894904" y="444934"/>
            <a:chExt cx="8247954" cy="1634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27142" y="643026"/>
              <a:ext cx="5002973" cy="102151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19786" y="269816"/>
              <a:ext cx="2032282" cy="197626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261925" y="1405750"/>
              <a:ext cx="5369224" cy="5833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pic>
        <p:nvPicPr>
          <p:cNvPr id="100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0600" y="2476500"/>
            <a:ext cx="16195754" cy="617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pic>
        <p:nvPicPr>
          <p:cNvPr id="100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74020" y="495298"/>
            <a:ext cx="11842179" cy="883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pic>
        <p:nvPicPr>
          <p:cNvPr id="100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9983" y="601639"/>
            <a:ext cx="14915417" cy="8504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304800" y="38100"/>
            <a:ext cx="4407853" cy="1976263"/>
            <a:chOff x="719786" y="269816"/>
            <a:chExt cx="4407853" cy="19762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27142" y="643026"/>
              <a:ext cx="2900497" cy="100246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19786" y="269816"/>
              <a:ext cx="2032282" cy="19762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pic>
        <p:nvPicPr>
          <p:cNvPr id="1003" name=""/>
          <p:cNvPicPr>
            <a:picLocks noChangeAspect="1"/>
          </p:cNvPicPr>
          <p:nvPr/>
        </p:nvPicPr>
        <p:blipFill rotWithShape="1">
          <a:blip r:embed="rId5"/>
          <a:srcRect t="960"/>
          <a:stretch>
            <a:fillRect/>
          </a:stretch>
        </p:blipFill>
        <p:spPr>
          <a:xfrm>
            <a:off x="4648200" y="1714500"/>
            <a:ext cx="9571312" cy="7892771"/>
          </a:xfrm>
          <a:prstGeom prst="rect">
            <a:avLst/>
          </a:prstGeom>
        </p:spPr>
      </p:pic>
      <p:pic>
        <p:nvPicPr>
          <p:cNvPr id="100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48200" y="1181100"/>
            <a:ext cx="9525000" cy="510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304800" y="38100"/>
            <a:ext cx="4407853" cy="1976263"/>
            <a:chOff x="719786" y="269816"/>
            <a:chExt cx="4407853" cy="19762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27142" y="643026"/>
              <a:ext cx="2900497" cy="100246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19786" y="269816"/>
              <a:ext cx="2032282" cy="19762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pic>
        <p:nvPicPr>
          <p:cNvPr id="100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62200" y="2214816"/>
            <a:ext cx="13487400" cy="718883"/>
          </a:xfrm>
          <a:prstGeom prst="rect">
            <a:avLst/>
          </a:prstGeom>
        </p:spPr>
      </p:pic>
      <p:pic>
        <p:nvPicPr>
          <p:cNvPr id="100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376067" y="2857500"/>
            <a:ext cx="13473533" cy="5722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394414" y="0"/>
            <a:ext cx="3872786" cy="1976263"/>
            <a:chOff x="719786" y="269816"/>
            <a:chExt cx="3872786" cy="19762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27142" y="643026"/>
              <a:ext cx="2365430" cy="99294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19786" y="269816"/>
              <a:ext cx="2022758" cy="1976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pic>
        <p:nvPicPr>
          <p:cNvPr id="1005" name=""/>
          <p:cNvPicPr>
            <a:picLocks noChangeAspect="1"/>
          </p:cNvPicPr>
          <p:nvPr/>
        </p:nvPicPr>
        <p:blipFill rotWithShape="1">
          <a:blip r:embed="rId5"/>
          <a:srcRect r="1310"/>
          <a:stretch>
            <a:fillRect/>
          </a:stretch>
        </p:blipFill>
        <p:spPr>
          <a:xfrm>
            <a:off x="408878" y="2019300"/>
            <a:ext cx="17269522" cy="7468078"/>
          </a:xfrm>
          <a:prstGeom prst="rect">
            <a:avLst/>
          </a:prstGeom>
        </p:spPr>
      </p:pic>
      <p:pic>
        <p:nvPicPr>
          <p:cNvPr id="100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44000" y="5143500"/>
            <a:ext cx="0" cy="0"/>
          </a:xfrm>
          <a:prstGeom prst="rect">
            <a:avLst/>
          </a:prstGeom>
        </p:spPr>
      </p:pic>
      <p:pic>
        <p:nvPicPr>
          <p:cNvPr id="100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296400" y="5295900"/>
            <a:ext cx="0" cy="0"/>
          </a:xfrm>
          <a:prstGeom prst="rect">
            <a:avLst/>
          </a:prstGeom>
        </p:spPr>
      </p:pic>
      <p:pic>
        <p:nvPicPr>
          <p:cNvPr id="100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0068" y="1527735"/>
            <a:ext cx="17112132" cy="491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719786" y="269816"/>
            <a:ext cx="3872786" cy="1976263"/>
            <a:chOff x="719786" y="269816"/>
            <a:chExt cx="3872786" cy="19762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27142" y="643026"/>
              <a:ext cx="2365430" cy="99294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19786" y="269816"/>
              <a:ext cx="2022758" cy="1976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pic>
        <p:nvPicPr>
          <p:cNvPr id="100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44000" y="5143500"/>
            <a:ext cx="0" cy="0"/>
          </a:xfrm>
          <a:prstGeom prst="rect">
            <a:avLst/>
          </a:prstGeom>
        </p:spPr>
      </p:pic>
      <p:pic>
        <p:nvPicPr>
          <p:cNvPr id="100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2334" y="1935156"/>
            <a:ext cx="17867066" cy="52657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00000" y="1095"/>
            <a:ext cx="8247953" cy="1634413"/>
            <a:chOff x="400000" y="1095"/>
            <a:chExt cx="8247953" cy="1634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32238" y="199187"/>
              <a:ext cx="2422573" cy="100246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4882" y="-174023"/>
              <a:ext cx="2022758" cy="19762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pic>
        <p:nvPicPr>
          <p:cNvPr id="100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79148" y="1371600"/>
            <a:ext cx="15713452" cy="819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00000" y="1095"/>
            <a:ext cx="8247953" cy="1634413"/>
            <a:chOff x="400000" y="1095"/>
            <a:chExt cx="8247953" cy="1634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32238" y="199187"/>
              <a:ext cx="2422573" cy="100246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4882" y="-174023"/>
              <a:ext cx="2022758" cy="19762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pic>
        <p:nvPicPr>
          <p:cNvPr id="100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9498" y="1790700"/>
            <a:ext cx="17866102" cy="632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94904" y="443839"/>
            <a:ext cx="8247953" cy="1636603"/>
            <a:chOff x="894904" y="443839"/>
            <a:chExt cx="8247953" cy="16366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27141" y="646677"/>
              <a:ext cx="2881640" cy="97739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19786" y="268721"/>
              <a:ext cx="1822758" cy="19668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14400" y="2210166"/>
            <a:ext cx="16459200" cy="6895733"/>
            <a:chOff x="1876023" y="2476190"/>
            <a:chExt cx="15047786" cy="586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876023" y="2476190"/>
              <a:ext cx="15047786" cy="5866667"/>
            </a:xfrm>
            <a:prstGeom prst="rect">
              <a:avLst/>
            </a:prstGeom>
          </p:spPr>
        </p:pic>
      </p:grpSp>
      <p:sp>
        <p:nvSpPr>
          <p:cNvPr id="1004" name=""/>
          <p:cNvSpPr txBox="1"/>
          <p:nvPr/>
        </p:nvSpPr>
        <p:spPr>
          <a:xfrm>
            <a:off x="2286000" y="2781300"/>
            <a:ext cx="15544799" cy="57797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본 시스템은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200" i="0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호텔 관리 시스템 </a:t>
            </a:r>
            <a:r>
              <a:rPr xmlns:mc="http://schemas.openxmlformats.org/markup-compatibility/2006" xmlns:hp="http://schemas.haansoft.com/office/presentation/8.0" kumimoji="0" lang="en-US" altLang="ko-KR" sz="2200" i="0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]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으로, 호텔 관리자와 직원만 이용 가능하다. 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시스템 로그인 시, 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?? ??"/>
                <a:cs typeface="?? ??"/>
              </a:rPr>
              <a:t>관리자와 일반직원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으로 구분되고, 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관리자는 모든 기능에 접속 할 수 있는 권한이 있으나, 직원은 기능 접속에 제한이 있다. 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본 시스템은 고객이 사전에 객실예약 및 결제를 마친 시점에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호텔 직원이 고객으로부터 유선상으로 전달받은 예약정보를 입력하여  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?? ??"/>
                <a:cs typeface="?? ??"/>
              </a:rPr>
              <a:t>객실 체크인/체크아웃을 처리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할 수 있게 한다. 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본 시스템을 통해 호텔 관계자는 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?? ??"/>
                <a:cs typeface="?? ??"/>
              </a:rPr>
              <a:t>객실의 정보와 객실 상태를 관리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할 수 있고, 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객실 이용 중인 고객이 유선상으로 호텔 직원에게 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?? ??"/>
                <a:cs typeface="?? ??"/>
              </a:rPr>
              <a:t>음식 주문 및 필요사항을 요청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했을 시 이를 관리할 수 있다. 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또한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객실에 문제가 발생하여 당장 객실 이용이 불가능한 경우를 대비하여 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?? ??"/>
                <a:cs typeface="?? ??"/>
              </a:rPr>
              <a:t>DNS관리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를 할 수 있도록 하였고, 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호텔 관리자와 직원이 시스템을 편리하게 이용할 수 있도록 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?? ??"/>
                <a:cs typeface="?? ??"/>
              </a:rPr>
              <a:t>공지사항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을 업로드 할 수 있도록 하였다.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pic>
        <p:nvPicPr>
          <p:cNvPr id="100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69597" y="419100"/>
            <a:ext cx="10837003" cy="88392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381000" y="0"/>
            <a:ext cx="4407853" cy="1976263"/>
            <a:chOff x="719786" y="269816"/>
            <a:chExt cx="4407853" cy="19762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227142" y="643026"/>
              <a:ext cx="2900497" cy="99294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19786" y="269816"/>
              <a:ext cx="2127520" cy="1976263"/>
            </a:xfrm>
            <a:prstGeom prst="rect">
              <a:avLst/>
            </a:prstGeom>
          </p:spPr>
        </p:pic>
      </p:grpSp>
      <p:grpSp>
        <p:nvGrpSpPr>
          <p:cNvPr id="1005" name="그룹 1002"/>
          <p:cNvGrpSpPr/>
          <p:nvPr/>
        </p:nvGrpSpPr>
        <p:grpSpPr>
          <a:xfrm rot="0">
            <a:off x="15087599" y="9041130"/>
            <a:ext cx="2667000" cy="1066800"/>
            <a:chOff x="5181600" y="2595584"/>
            <a:chExt cx="1392848" cy="490516"/>
          </a:xfrm>
        </p:grpSpPr>
        <p:pic>
          <p:nvPicPr>
            <p:cNvPr id="1006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181600" y="2595584"/>
              <a:ext cx="1392848" cy="490516"/>
            </a:xfrm>
            <a:prstGeom prst="rect">
              <a:avLst/>
            </a:prstGeom>
          </p:spPr>
        </p:pic>
      </p:grpSp>
      <p:sp>
        <p:nvSpPr>
          <p:cNvPr id="1007" name=""/>
          <p:cNvSpPr txBox="1"/>
          <p:nvPr/>
        </p:nvSpPr>
        <p:spPr>
          <a:xfrm>
            <a:off x="15239999" y="9345930"/>
            <a:ext cx="2895600" cy="4457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400">
                <a:solidFill>
                  <a:schemeClr val="lt1"/>
                </a:solidFill>
              </a:rPr>
              <a:t>화면흐름도 </a:t>
            </a:r>
            <a:r>
              <a:rPr lang="en-US" altLang="ko-KR" sz="2400">
                <a:solidFill>
                  <a:schemeClr val="lt1"/>
                </a:solidFill>
              </a:rPr>
              <a:t>NO.1</a:t>
            </a:r>
            <a:endParaRPr lang="en-US" altLang="ko-KR"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pic>
        <p:nvPicPr>
          <p:cNvPr id="100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38600" y="342900"/>
            <a:ext cx="11353800" cy="89325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381000" y="0"/>
            <a:ext cx="4407853" cy="1976263"/>
            <a:chOff x="719786" y="269816"/>
            <a:chExt cx="4407853" cy="19762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227142" y="643026"/>
              <a:ext cx="2900497" cy="99294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19786" y="269816"/>
              <a:ext cx="2127520" cy="1976263"/>
            </a:xfrm>
            <a:prstGeom prst="rect">
              <a:avLst/>
            </a:prstGeom>
          </p:spPr>
        </p:pic>
      </p:grpSp>
      <p:grpSp>
        <p:nvGrpSpPr>
          <p:cNvPr id="1006" name="그룹 1002"/>
          <p:cNvGrpSpPr/>
          <p:nvPr/>
        </p:nvGrpSpPr>
        <p:grpSpPr>
          <a:xfrm rot="0">
            <a:off x="15087599" y="9041130"/>
            <a:ext cx="2667000" cy="1066800"/>
            <a:chOff x="5181600" y="2595584"/>
            <a:chExt cx="1392848" cy="490516"/>
          </a:xfrm>
        </p:grpSpPr>
        <p:pic>
          <p:nvPicPr>
            <p:cNvPr id="1007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181600" y="2595584"/>
              <a:ext cx="1392848" cy="490516"/>
            </a:xfrm>
            <a:prstGeom prst="rect">
              <a:avLst/>
            </a:prstGeom>
          </p:spPr>
        </p:pic>
      </p:grpSp>
      <p:sp>
        <p:nvSpPr>
          <p:cNvPr id="1008" name=""/>
          <p:cNvSpPr txBox="1"/>
          <p:nvPr/>
        </p:nvSpPr>
        <p:spPr>
          <a:xfrm>
            <a:off x="15239999" y="9345930"/>
            <a:ext cx="2895601" cy="45338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?? ??"/>
              </a:rPr>
              <a:t>화면흐름도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rPr>
              <a:t>NO.2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pic>
        <p:nvPicPr>
          <p:cNvPr id="100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19600" y="266700"/>
            <a:ext cx="11058987" cy="92202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381000" y="0"/>
            <a:ext cx="4407853" cy="1976263"/>
            <a:chOff x="719786" y="269816"/>
            <a:chExt cx="4407853" cy="19762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227142" y="643026"/>
              <a:ext cx="2900497" cy="99294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19786" y="269816"/>
              <a:ext cx="2127520" cy="1976263"/>
            </a:xfrm>
            <a:prstGeom prst="rect">
              <a:avLst/>
            </a:prstGeom>
          </p:spPr>
        </p:pic>
      </p:grpSp>
      <p:grpSp>
        <p:nvGrpSpPr>
          <p:cNvPr id="1006" name="그룹 1002"/>
          <p:cNvGrpSpPr/>
          <p:nvPr/>
        </p:nvGrpSpPr>
        <p:grpSpPr>
          <a:xfrm rot="0">
            <a:off x="15087599" y="9041130"/>
            <a:ext cx="2667000" cy="1066800"/>
            <a:chOff x="5181600" y="2595584"/>
            <a:chExt cx="1392848" cy="490516"/>
          </a:xfrm>
        </p:grpSpPr>
        <p:pic>
          <p:nvPicPr>
            <p:cNvPr id="1007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181600" y="2595584"/>
              <a:ext cx="1392848" cy="490516"/>
            </a:xfrm>
            <a:prstGeom prst="rect">
              <a:avLst/>
            </a:prstGeom>
          </p:spPr>
        </p:pic>
      </p:grpSp>
      <p:sp>
        <p:nvSpPr>
          <p:cNvPr id="1008" name=""/>
          <p:cNvSpPr txBox="1"/>
          <p:nvPr/>
        </p:nvSpPr>
        <p:spPr>
          <a:xfrm>
            <a:off x="15239999" y="9345930"/>
            <a:ext cx="2895601" cy="45338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?? ??"/>
              </a:rPr>
              <a:t>화면흐름도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rPr>
              <a:t>NO.3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pic>
        <p:nvPicPr>
          <p:cNvPr id="100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650" y="266700"/>
            <a:ext cx="9997183" cy="92202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381000" y="0"/>
            <a:ext cx="4407853" cy="1976263"/>
            <a:chOff x="719786" y="269816"/>
            <a:chExt cx="4407853" cy="19762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227142" y="643026"/>
              <a:ext cx="2900497" cy="99294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19786" y="269816"/>
              <a:ext cx="2127520" cy="1976263"/>
            </a:xfrm>
            <a:prstGeom prst="rect">
              <a:avLst/>
            </a:prstGeom>
          </p:spPr>
        </p:pic>
      </p:grpSp>
      <p:grpSp>
        <p:nvGrpSpPr>
          <p:cNvPr id="1006" name="그룹 1002"/>
          <p:cNvGrpSpPr/>
          <p:nvPr/>
        </p:nvGrpSpPr>
        <p:grpSpPr>
          <a:xfrm rot="0">
            <a:off x="15087599" y="9041130"/>
            <a:ext cx="2667000" cy="1066800"/>
            <a:chOff x="5181600" y="2595584"/>
            <a:chExt cx="1392848" cy="490516"/>
          </a:xfrm>
        </p:grpSpPr>
        <p:pic>
          <p:nvPicPr>
            <p:cNvPr id="1007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181600" y="2595584"/>
              <a:ext cx="1392848" cy="490516"/>
            </a:xfrm>
            <a:prstGeom prst="rect">
              <a:avLst/>
            </a:prstGeom>
          </p:spPr>
        </p:pic>
      </p:grpSp>
      <p:sp>
        <p:nvSpPr>
          <p:cNvPr id="1008" name=""/>
          <p:cNvSpPr txBox="1"/>
          <p:nvPr/>
        </p:nvSpPr>
        <p:spPr>
          <a:xfrm>
            <a:off x="15239999" y="9345930"/>
            <a:ext cx="2895601" cy="45338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?? ??"/>
              </a:rPr>
              <a:t>화면흐름도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rPr>
              <a:t>NO.4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pic>
        <p:nvPicPr>
          <p:cNvPr id="100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05200" y="266700"/>
            <a:ext cx="11978379" cy="92202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719786" y="269816"/>
            <a:ext cx="4407853" cy="1976263"/>
            <a:chOff x="719786" y="269816"/>
            <a:chExt cx="4407853" cy="19762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227142" y="643026"/>
              <a:ext cx="2900497" cy="99294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19786" y="269816"/>
              <a:ext cx="2127520" cy="1976263"/>
            </a:xfrm>
            <a:prstGeom prst="rect">
              <a:avLst/>
            </a:prstGeom>
          </p:spPr>
        </p:pic>
      </p:grpSp>
      <p:grpSp>
        <p:nvGrpSpPr>
          <p:cNvPr id="1008" name="그룹 1002"/>
          <p:cNvGrpSpPr/>
          <p:nvPr/>
        </p:nvGrpSpPr>
        <p:grpSpPr>
          <a:xfrm rot="0">
            <a:off x="15087599" y="9041130"/>
            <a:ext cx="2667000" cy="1066800"/>
            <a:chOff x="5181600" y="2595584"/>
            <a:chExt cx="1392848" cy="490516"/>
          </a:xfrm>
        </p:grpSpPr>
        <p:pic>
          <p:nvPicPr>
            <p:cNvPr id="1009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181600" y="2595584"/>
              <a:ext cx="1392848" cy="490516"/>
            </a:xfrm>
            <a:prstGeom prst="rect">
              <a:avLst/>
            </a:prstGeom>
          </p:spPr>
        </p:pic>
      </p:grpSp>
      <p:sp>
        <p:nvSpPr>
          <p:cNvPr id="1010" name=""/>
          <p:cNvSpPr txBox="1"/>
          <p:nvPr/>
        </p:nvSpPr>
        <p:spPr>
          <a:xfrm>
            <a:off x="15239999" y="9345930"/>
            <a:ext cx="2895601" cy="45338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?? ??"/>
              </a:rPr>
              <a:t>화면흐름도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rPr>
              <a:t>NO.5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3705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정승호</a:t>
                      </a:r>
                      <a:endParaRPr lang="ko-KR" altLang="en-US" b="0">
                        <a:solidFill>
                          <a:schemeClr val="dk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GEN_000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메인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1.1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GEN_001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8304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21505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GEN_00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1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GEN_00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잘못된 번호 입력 시 출력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직원번호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핸드폰 번호로 로그인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관리자로 로그인 시 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GEN_00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3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직원으로 로그인 시 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GEN_00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4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잘못된 정보 입력 시 출력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00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71600" y="3162300"/>
            <a:ext cx="10591800" cy="2633320"/>
          </a:xfrm>
          <a:prstGeom prst="rect">
            <a:avLst/>
          </a:prstGeom>
        </p:spPr>
      </p:pic>
      <p:pic>
        <p:nvPicPr>
          <p:cNvPr id="100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8244" y="6667500"/>
            <a:ext cx="11021054" cy="2219518"/>
          </a:xfrm>
          <a:prstGeom prst="rect">
            <a:avLst/>
          </a:prstGeom>
        </p:spPr>
      </p:pic>
      <p:pic>
        <p:nvPicPr>
          <p:cNvPr id="1010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1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정승호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1.2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GEN_00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시스템 종료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1.1.1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GEN_00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관리자 메뉴 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6400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196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시스템 완전 종료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ADM_007로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COM_001</a:t>
                      </a:r>
                      <a:r>
                        <a:rPr lang="ko-KR" altLang="en-US"/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ADM_018</a:t>
                      </a:r>
                      <a:r>
                        <a:rPr lang="ko-KR" altLang="en-US"/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COM_021</a:t>
                      </a:r>
                      <a:r>
                        <a:rPr lang="ko-KR" altLang="en-US"/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5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COM_010</a:t>
                      </a:r>
                      <a:r>
                        <a:rPr lang="ko-KR" altLang="en-US"/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6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COM_015</a:t>
                      </a:r>
                      <a:r>
                        <a:rPr lang="ko-KR" altLang="en-US"/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7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ADM_001</a:t>
                      </a:r>
                      <a:r>
                        <a:rPr lang="ko-KR" altLang="en-US"/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8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ADM_013</a:t>
                      </a:r>
                      <a:r>
                        <a:rPr lang="ko-KR" altLang="en-US"/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9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COM_028</a:t>
                      </a:r>
                      <a:r>
                        <a:rPr lang="ko-KR" altLang="en-US"/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006" name=""/>
          <p:cNvPicPr>
            <a:picLocks noChangeAspect="1"/>
          </p:cNvPicPr>
          <p:nvPr/>
        </p:nvPicPr>
        <p:blipFill rotWithShape="1">
          <a:blip r:embed="rId3"/>
          <a:srcRect b="20720"/>
          <a:stretch>
            <a:fillRect/>
          </a:stretch>
        </p:blipFill>
        <p:spPr>
          <a:xfrm>
            <a:off x="2705460" y="3238500"/>
            <a:ext cx="7886340" cy="2524381"/>
          </a:xfrm>
          <a:prstGeom prst="rect">
            <a:avLst/>
          </a:prstGeom>
        </p:spPr>
      </p:pic>
      <p:pic>
        <p:nvPicPr>
          <p:cNvPr id="1007" name=""/>
          <p:cNvPicPr>
            <a:picLocks noChangeAspect="1"/>
          </p:cNvPicPr>
          <p:nvPr/>
        </p:nvPicPr>
        <p:blipFill rotWithShape="1">
          <a:blip r:embed="rId4"/>
          <a:srcRect t="7960" b="8770"/>
          <a:stretch>
            <a:fillRect/>
          </a:stretch>
        </p:blipFill>
        <p:spPr>
          <a:xfrm>
            <a:off x="2827958" y="6362699"/>
            <a:ext cx="7107895" cy="2971801"/>
          </a:xfrm>
          <a:prstGeom prst="rect">
            <a:avLst/>
          </a:prstGeom>
        </p:spPr>
      </p:pic>
      <p:pic>
        <p:nvPicPr>
          <p:cNvPr id="1010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1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정승호</a:t>
                      </a:r>
                      <a:r>
                        <a:rPr lang="en-US" altLang="ko-KR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 홍진성</a:t>
                      </a:r>
                      <a:endParaRPr lang="ko-KR" altLang="en-US" b="0">
                        <a:solidFill>
                          <a:schemeClr val="dk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1.1.2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GEN_00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4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직원 메뉴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객실 관리 메뉴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6400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196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COM_001</a:t>
                      </a:r>
                      <a:r>
                        <a:rPr lang="ko-KR" altLang="en-US"/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COM_015</a:t>
                      </a:r>
                      <a:r>
                        <a:rPr lang="ko-KR" altLang="en-US"/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COM_021</a:t>
                      </a:r>
                      <a:r>
                        <a:rPr lang="ko-KR" altLang="en-US"/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COM_010</a:t>
                      </a:r>
                      <a:r>
                        <a:rPr lang="ko-KR" altLang="en-US"/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5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EMP_001</a:t>
                      </a:r>
                      <a:r>
                        <a:rPr lang="ko-KR" altLang="en-US"/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6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COM_028</a:t>
                      </a:r>
                      <a:r>
                        <a:rPr lang="ko-KR" altLang="en-US"/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COM_002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COM_003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COM_005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COM_006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5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COM_008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6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COM_009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7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GEN_00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3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또는 GEN_00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4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006" name=""/>
          <p:cNvPicPr>
            <a:picLocks noChangeAspect="1"/>
          </p:cNvPicPr>
          <p:nvPr/>
        </p:nvPicPr>
        <p:blipFill rotWithShape="1">
          <a:blip r:embed="rId3"/>
          <a:srcRect t="11120" b="5560"/>
          <a:stretch>
            <a:fillRect/>
          </a:stretch>
        </p:blipFill>
        <p:spPr>
          <a:xfrm>
            <a:off x="1905000" y="2933700"/>
            <a:ext cx="9259590" cy="3047999"/>
          </a:xfrm>
          <a:prstGeom prst="rect">
            <a:avLst/>
          </a:prstGeom>
        </p:spPr>
      </p:pic>
      <p:pic>
        <p:nvPicPr>
          <p:cNvPr id="100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04064" y="6295601"/>
            <a:ext cx="7068536" cy="3038899"/>
          </a:xfrm>
          <a:prstGeom prst="rect">
            <a:avLst/>
          </a:prstGeom>
        </p:spPr>
      </p:pic>
      <p:pic>
        <p:nvPicPr>
          <p:cNvPr id="1011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2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홍진성</a:t>
                      </a:r>
                      <a:endParaRPr lang="ko-KR" altLang="en-US" b="0">
                        <a:solidFill>
                          <a:schemeClr val="dk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체크인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2.2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체크아웃 접수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8304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21505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객실 호수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예약자명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전화번호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이메일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퇴실일 입력하여 체크인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체크인 완료 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COM_001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COM_004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COM_001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00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00600" y="2923727"/>
            <a:ext cx="4115374" cy="3210373"/>
          </a:xfrm>
          <a:prstGeom prst="rect">
            <a:avLst/>
          </a:prstGeom>
        </p:spPr>
      </p:pic>
      <p:pic>
        <p:nvPicPr>
          <p:cNvPr id="100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19400" y="6438900"/>
            <a:ext cx="7906853" cy="2819793"/>
          </a:xfrm>
          <a:prstGeom prst="rect">
            <a:avLst/>
          </a:prstGeom>
        </p:spPr>
      </p:pic>
      <p:pic>
        <p:nvPicPr>
          <p:cNvPr id="1010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1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743200"/>
                <a:gridCol w="33547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홍진성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2.2.1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COM_004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결제 확인 및 예약 정보 삭제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2.3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객실 전체 현황 조회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6400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196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체크아웃 완료 출력 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COM_001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GEN_00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3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혹은 GEN_00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4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조회 후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COM_001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00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55877" y="3848100"/>
            <a:ext cx="10912323" cy="990600"/>
          </a:xfrm>
          <a:prstGeom prst="rect">
            <a:avLst/>
          </a:prstGeom>
        </p:spPr>
      </p:pic>
      <p:pic>
        <p:nvPicPr>
          <p:cNvPr id="100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89587" y="6311606"/>
            <a:ext cx="6916412" cy="3065063"/>
          </a:xfrm>
          <a:prstGeom prst="rect">
            <a:avLst/>
          </a:prstGeom>
        </p:spPr>
      </p:pic>
      <p:pic>
        <p:nvPicPr>
          <p:cNvPr id="1010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1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94904" y="443839"/>
            <a:ext cx="8247954" cy="1636603"/>
            <a:chOff x="894904" y="443839"/>
            <a:chExt cx="8247954" cy="16366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27142" y="646677"/>
              <a:ext cx="2365745" cy="97739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19786" y="268721"/>
              <a:ext cx="2013235" cy="19668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828800" y="2319048"/>
            <a:ext cx="2919048" cy="2919048"/>
            <a:chOff x="2099833" y="2319048"/>
            <a:chExt cx="2919048" cy="2919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099833" y="2319048"/>
              <a:ext cx="2919048" cy="2919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5562600" y="1829186"/>
            <a:ext cx="6171429" cy="3085714"/>
            <a:chOff x="6057143" y="1662617"/>
            <a:chExt cx="6171429" cy="30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057143" y="1662617"/>
              <a:ext cx="6171429" cy="30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6705600" y="5259017"/>
            <a:ext cx="4257730" cy="2856283"/>
            <a:chOff x="7541643" y="5142857"/>
            <a:chExt cx="4257730" cy="28562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541643" y="5142857"/>
              <a:ext cx="4257730" cy="28562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2877800" y="5143500"/>
            <a:ext cx="2837187" cy="2852523"/>
            <a:chOff x="12837187" y="5636422"/>
            <a:chExt cx="2837187" cy="28525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837187" y="5636422"/>
              <a:ext cx="2837187" cy="28525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2496800" y="2080442"/>
            <a:ext cx="4647619" cy="2677615"/>
            <a:chOff x="12837187" y="2080442"/>
            <a:chExt cx="4647619" cy="26776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837187" y="2080442"/>
              <a:ext cx="4647619" cy="26776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524000" y="6221466"/>
            <a:ext cx="4828906" cy="1777674"/>
            <a:chOff x="2099833" y="6221466"/>
            <a:chExt cx="4828906" cy="177767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2099833" y="6221466"/>
              <a:ext cx="4828906" cy="177767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홍진성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2.4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COM_006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각 객실별 현황 조회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2.4.1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COM_007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청소상태 변경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6400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196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입력 받은 객실 번호의 상세 조회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COM_007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COM_001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 b="1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COM_001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00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95400" y="3390900"/>
            <a:ext cx="10649750" cy="2362200"/>
          </a:xfrm>
          <a:prstGeom prst="rect">
            <a:avLst/>
          </a:prstGeom>
        </p:spPr>
      </p:pic>
      <p:pic>
        <p:nvPicPr>
          <p:cNvPr id="100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00" y="6983186"/>
            <a:ext cx="11125200" cy="1589314"/>
          </a:xfrm>
          <a:prstGeom prst="rect">
            <a:avLst/>
          </a:prstGeom>
        </p:spPr>
      </p:pic>
      <p:pic>
        <p:nvPicPr>
          <p:cNvPr id="1010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1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2636520"/>
                <a:gridCol w="2438400"/>
                <a:gridCol w="40405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홍진성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2.5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COM_008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입실가능한 객실 목록 조회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2.6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COM_009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객실 변경 정보 입력 화면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(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객실체인지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)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8304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21505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공실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청소완료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DNS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미해당 객실 목록 출력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조회 후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COM_001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체크인 중인 객실과 이동할 객실 호수 입력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객실 변경 후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COM_001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00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81200" y="3086100"/>
            <a:ext cx="9306390" cy="2758143"/>
          </a:xfrm>
          <a:prstGeom prst="rect">
            <a:avLst/>
          </a:prstGeom>
        </p:spPr>
      </p:pic>
      <p:pic>
        <p:nvPicPr>
          <p:cNvPr id="100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31392" y="6667500"/>
            <a:ext cx="9561958" cy="2362200"/>
          </a:xfrm>
          <a:prstGeom prst="rect">
            <a:avLst/>
          </a:prstGeom>
        </p:spPr>
      </p:pic>
      <p:pic>
        <p:nvPicPr>
          <p:cNvPr id="1010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1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메인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8304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21505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COM_011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COM_012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GEN_00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3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또는 GEN_00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4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요청사항의 카테고리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객실 호수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내용 입력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등록 후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COM_010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2407920"/>
                <a:gridCol w="3124200"/>
                <a:gridCol w="35833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노지연</a:t>
                      </a:r>
                      <a:endParaRPr lang="ko-KR" altLang="en-US" b="0">
                        <a:solidFill>
                          <a:schemeClr val="dk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COM_010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고객요청 메뉴화면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3.1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카테고리별 고객요청사항 등록화면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0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28800" y="3238500"/>
            <a:ext cx="10276115" cy="2438400"/>
          </a:xfrm>
          <a:prstGeom prst="rect">
            <a:avLst/>
          </a:prstGeom>
        </p:spPr>
      </p:pic>
      <p:pic>
        <p:nvPicPr>
          <p:cNvPr id="100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29000" y="6369050"/>
            <a:ext cx="7467599" cy="2889250"/>
          </a:xfrm>
          <a:prstGeom prst="rect">
            <a:avLst/>
          </a:prstGeom>
        </p:spPr>
      </p:pic>
      <p:pic>
        <p:nvPicPr>
          <p:cNvPr id="1011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2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메인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8304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21505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조회할 고객요청사항의 카테고리 입력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COM_013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COM_014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COM_010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수정하려는 고객요청사항의 정보 입력받기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해당 요청사항을 출력하고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변경하려는 내용 입력받기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수정 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COM_010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2407920"/>
                <a:gridCol w="3124200"/>
                <a:gridCol w="35833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노지연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3.2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카테고리별 고객요청사항 조회화면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3.2.1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카테고리별 고객요청사항 수정화면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07" name=""/>
          <p:cNvPicPr>
            <a:picLocks noChangeAspect="1"/>
          </p:cNvPicPr>
          <p:nvPr/>
        </p:nvPicPr>
        <p:blipFill rotWithShape="1">
          <a:blip r:embed="rId3"/>
          <a:srcRect b="8940"/>
          <a:stretch>
            <a:fillRect/>
          </a:stretch>
        </p:blipFill>
        <p:spPr>
          <a:xfrm>
            <a:off x="2837335" y="3086100"/>
            <a:ext cx="7983064" cy="2819400"/>
          </a:xfrm>
          <a:prstGeom prst="rect">
            <a:avLst/>
          </a:prstGeom>
        </p:spPr>
      </p:pic>
      <p:pic>
        <p:nvPicPr>
          <p:cNvPr id="100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62400" y="6199965"/>
            <a:ext cx="5496840" cy="3286935"/>
          </a:xfrm>
          <a:prstGeom prst="rect">
            <a:avLst/>
          </a:prstGeom>
        </p:spPr>
      </p:pic>
      <p:pic>
        <p:nvPicPr>
          <p:cNvPr id="1013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4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메인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8304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21505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삭제할 요청사항의 정보 입력받기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해당 요청사항</a:t>
                      </a:r>
                      <a:r>
                        <a:rPr lang="en-US" altLang="ko-KR"/>
                        <a:t> </a:t>
                      </a:r>
                      <a:r>
                        <a:rPr lang="ko-KR" altLang="en-US"/>
                        <a:t>출력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삭제 후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COM_010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COM_016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COM_017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GEN_00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3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또는 GEN_00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4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잘못된 값 입력 시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출력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2407920"/>
                <a:gridCol w="3124200"/>
                <a:gridCol w="35833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노지연</a:t>
                      </a:r>
                      <a:r>
                        <a:rPr lang="en-US" altLang="ko-KR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 정승호</a:t>
                      </a:r>
                      <a:endParaRPr lang="ko-KR" altLang="en-US" b="0">
                        <a:solidFill>
                          <a:schemeClr val="dk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3.2.2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COM_014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카테고리별 고객요청사항 삭제화면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4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DNS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메뉴화면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0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38710" y="6515100"/>
            <a:ext cx="9516058" cy="2666999"/>
          </a:xfrm>
          <a:prstGeom prst="rect">
            <a:avLst/>
          </a:prstGeom>
        </p:spPr>
      </p:pic>
      <p:pic>
        <p:nvPicPr>
          <p:cNvPr id="100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39141" y="3009900"/>
            <a:ext cx="7652658" cy="3048000"/>
          </a:xfrm>
          <a:prstGeom prst="rect">
            <a:avLst/>
          </a:prstGeom>
        </p:spPr>
      </p:pic>
      <p:pic>
        <p:nvPicPr>
          <p:cNvPr id="1012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3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메인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8304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21505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DNS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정보 입력 받기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등록 후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COM_015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COM_018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COM_015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잘못된 값 입력 시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출력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2407920"/>
                <a:gridCol w="3124200"/>
                <a:gridCol w="35833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정승호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4.1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COM_016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DNS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등록화면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4.2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COM_017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DNS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전체 조회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0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47800" y="3314700"/>
            <a:ext cx="10572434" cy="2514600"/>
          </a:xfrm>
          <a:prstGeom prst="rect">
            <a:avLst/>
          </a:prstGeom>
        </p:spPr>
      </p:pic>
      <p:pic>
        <p:nvPicPr>
          <p:cNvPr id="100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09799" y="6438900"/>
            <a:ext cx="8077200" cy="2819400"/>
          </a:xfrm>
          <a:prstGeom prst="rect">
            <a:avLst/>
          </a:prstGeom>
        </p:spPr>
      </p:pic>
      <p:pic>
        <p:nvPicPr>
          <p:cNvPr id="1010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1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메인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8304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21505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조회할 객실 번호 입력받기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해당 객실의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DNS 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출력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COM_019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COM_020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5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COM_015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(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확인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)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DNS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를 수정할 객실 번호 입력 받기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수정내용 입력 받기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수정 후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COM_015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2407920"/>
                <a:gridCol w="3124200"/>
                <a:gridCol w="35833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정승호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4.2.1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COM_018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DNS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단건 조회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4.2.1.1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COM_019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DNS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수정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0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94684" y="2990485"/>
            <a:ext cx="6687516" cy="3067414"/>
          </a:xfrm>
          <a:prstGeom prst="rect">
            <a:avLst/>
          </a:prstGeom>
        </p:spPr>
      </p:pic>
      <p:pic>
        <p:nvPicPr>
          <p:cNvPr id="100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3000" y="6524370"/>
            <a:ext cx="11031319" cy="2505329"/>
          </a:xfrm>
          <a:prstGeom prst="rect">
            <a:avLst/>
          </a:prstGeom>
        </p:spPr>
      </p:pic>
      <p:pic>
        <p:nvPicPr>
          <p:cNvPr id="1010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1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메인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6400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196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삭제 시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 혹은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 를 입력받아 재확인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삭제 후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COM_015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COM_025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COM_022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GEN_00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3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또는 GEN_00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4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잘못된 값 입력 시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출력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2407920"/>
                <a:gridCol w="3124200"/>
                <a:gridCol w="35833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정승호</a:t>
                      </a:r>
                      <a:r>
                        <a:rPr lang="en-US" altLang="ko-KR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 김소영</a:t>
                      </a:r>
                      <a:endParaRPr lang="ko-KR" altLang="en-US" b="0">
                        <a:solidFill>
                          <a:schemeClr val="dk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4.2.1.2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COM_020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DNS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삭제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6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COM_021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음식 주문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0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19600" y="2933700"/>
            <a:ext cx="4038600" cy="3140144"/>
          </a:xfrm>
          <a:prstGeom prst="rect">
            <a:avLst/>
          </a:prstGeom>
        </p:spPr>
      </p:pic>
      <p:pic>
        <p:nvPicPr>
          <p:cNvPr id="100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00200" y="6648277"/>
            <a:ext cx="9876994" cy="2305223"/>
          </a:xfrm>
          <a:prstGeom prst="rect">
            <a:avLst/>
          </a:prstGeom>
        </p:spPr>
      </p:pic>
      <p:pic>
        <p:nvPicPr>
          <p:cNvPr id="1010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1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메인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6400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196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COM_023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COM_024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COM_021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잘못된 값 입력 시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출력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수정하려는 주문 번호 입력 받고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해당 주문 내역 출력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수정내용 입력 받기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수정 완료 시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COM_021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2407920"/>
                <a:gridCol w="3124200"/>
                <a:gridCol w="35833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6.2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COM_022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음식 주문 내역 전체 조회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6.2.1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COM_023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음식 주문 내역 수정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0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28800" y="6286500"/>
            <a:ext cx="8763000" cy="3083902"/>
          </a:xfrm>
          <a:prstGeom prst="rect">
            <a:avLst/>
          </a:prstGeom>
        </p:spPr>
      </p:pic>
      <p:pic>
        <p:nvPicPr>
          <p:cNvPr id="100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91167" y="3162300"/>
            <a:ext cx="10900833" cy="2667000"/>
          </a:xfrm>
          <a:prstGeom prst="rect">
            <a:avLst/>
          </a:prstGeom>
        </p:spPr>
      </p:pic>
      <p:pic>
        <p:nvPicPr>
          <p:cNvPr id="101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68000" y="9153500"/>
            <a:ext cx="1543265" cy="181000"/>
          </a:xfrm>
          <a:prstGeom prst="rect">
            <a:avLst/>
          </a:prstGeom>
        </p:spPr>
      </p:pic>
      <p:pic>
        <p:nvPicPr>
          <p:cNvPr id="1011" name="Object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2" name="Object 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메인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6400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196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삭제하려는 주문번호 입력받기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해당 주문번호의 정보 출력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삭제 시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 혹은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 를 입력받아 재확인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삭제 완료 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COM_021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주문 완료 시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COM_027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주문 실패 시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COM_021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2407920"/>
                <a:gridCol w="3124200"/>
                <a:gridCol w="35833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6.2.2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COM_024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음식 주문 내역 삭제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6.1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COM_025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음식 주문 등록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0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00200" y="5143500"/>
            <a:ext cx="9878804" cy="885948"/>
          </a:xfrm>
          <a:prstGeom prst="rect">
            <a:avLst/>
          </a:prstGeom>
        </p:spPr>
      </p:pic>
      <p:pic>
        <p:nvPicPr>
          <p:cNvPr id="1009" name=""/>
          <p:cNvPicPr>
            <a:picLocks noChangeAspect="1"/>
          </p:cNvPicPr>
          <p:nvPr/>
        </p:nvPicPr>
        <p:blipFill rotWithShape="1">
          <a:blip r:embed="rId4"/>
          <a:srcRect b="29160"/>
          <a:stretch>
            <a:fillRect/>
          </a:stretch>
        </p:blipFill>
        <p:spPr>
          <a:xfrm>
            <a:off x="2504588" y="6286500"/>
            <a:ext cx="7934811" cy="3092223"/>
          </a:xfrm>
          <a:prstGeom prst="rect">
            <a:avLst/>
          </a:prstGeom>
        </p:spPr>
      </p:pic>
      <p:pic>
        <p:nvPicPr>
          <p:cNvPr id="101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00200" y="3009900"/>
            <a:ext cx="9783540" cy="1943371"/>
          </a:xfrm>
          <a:prstGeom prst="rect">
            <a:avLst/>
          </a:prstGeom>
        </p:spPr>
      </p:pic>
      <p:pic>
        <p:nvPicPr>
          <p:cNvPr id="1011" name="Object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2" name="Object 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94904" y="443839"/>
            <a:ext cx="8247954" cy="1636603"/>
            <a:chOff x="894904" y="443839"/>
            <a:chExt cx="8247954" cy="16366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27142" y="646677"/>
              <a:ext cx="3321335" cy="98691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19786" y="268721"/>
              <a:ext cx="2013235" cy="19668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pSp>
        <p:nvGrpSpPr>
          <p:cNvPr id="1004" name="그룹 1002"/>
          <p:cNvGrpSpPr/>
          <p:nvPr/>
        </p:nvGrpSpPr>
        <p:grpSpPr>
          <a:xfrm rot="0">
            <a:off x="1905000" y="1943100"/>
            <a:ext cx="2667000" cy="1066800"/>
            <a:chOff x="5181600" y="2595584"/>
            <a:chExt cx="1392848" cy="490516"/>
          </a:xfrm>
        </p:grpSpPr>
        <p:pic>
          <p:nvPicPr>
            <p:cNvPr id="1005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181600" y="2595584"/>
              <a:ext cx="1392848" cy="490516"/>
            </a:xfrm>
            <a:prstGeom prst="rect">
              <a:avLst/>
            </a:prstGeom>
          </p:spPr>
        </p:pic>
      </p:grpSp>
      <p:sp>
        <p:nvSpPr>
          <p:cNvPr id="1006" name=""/>
          <p:cNvSpPr txBox="1"/>
          <p:nvPr/>
        </p:nvSpPr>
        <p:spPr>
          <a:xfrm>
            <a:off x="2133600" y="2247900"/>
            <a:ext cx="2895600" cy="4457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rPr>
              <a:t>직원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rPr>
              <a:t>계정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rPr>
              <a:t> 관리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8" name=""/>
          <p:cNvSpPr txBox="1"/>
          <p:nvPr/>
        </p:nvSpPr>
        <p:spPr>
          <a:xfrm>
            <a:off x="5029200" y="1964055"/>
            <a:ext cx="11506200" cy="26822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/>
              <a:t>-</a:t>
            </a:r>
            <a:r>
              <a:rPr lang="ko-KR" altLang="en-US" sz="2400"/>
              <a:t> 호텔 직원의 정보는 “직원코드,이름,나이,성별,이메일,전화번호,직책”으로 구성되며  </a:t>
            </a:r>
            <a:endParaRPr lang="ko-KR" altLang="en-US" sz="2400"/>
          </a:p>
          <a:p>
            <a:pPr>
              <a:defRPr/>
            </a:pPr>
            <a:r>
              <a:rPr lang="ko-KR" altLang="en-US" sz="2400"/>
              <a:t>   직책은 관리자(”ADM”)와 일반 직원(”EMP”)으로 나뉜다.</a:t>
            </a:r>
            <a:endParaRPr lang="ko-KR" altLang="en-US" sz="2400"/>
          </a:p>
          <a:p>
            <a:pPr>
              <a:defRPr/>
            </a:pPr>
            <a:endParaRPr lang="ko-KR" altLang="en-US" sz="2600"/>
          </a:p>
          <a:p>
            <a:pPr>
              <a:defRPr/>
            </a:pPr>
            <a:r>
              <a:rPr lang="en-US" altLang="ko-KR" sz="2400"/>
              <a:t>-</a:t>
            </a:r>
            <a:r>
              <a:rPr lang="ko-KR" altLang="en-US" sz="2400"/>
              <a:t> 호텔 직원은 직원코드와 전화번호를 입력하여 시스템에 로그인 할 수 있다.</a:t>
            </a: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r>
              <a:rPr lang="en-US" altLang="ko-KR" sz="2400"/>
              <a:t>-</a:t>
            </a:r>
            <a:r>
              <a:rPr lang="ko-KR" altLang="en-US" sz="2400"/>
              <a:t> 관리자로 로그인한 경우에만 직원 정보에 접근 할 수 있으며 관리자는 직원 정보를 </a:t>
            </a:r>
            <a:endParaRPr lang="ko-KR" altLang="en-US" sz="2400"/>
          </a:p>
          <a:p>
            <a:pPr>
              <a:defRPr/>
            </a:pPr>
            <a:r>
              <a:rPr lang="ko-KR" altLang="en-US" sz="2400"/>
              <a:t>  추가,수정,삭제,조회 할 수 있다.</a:t>
            </a:r>
            <a:endParaRPr lang="ko-KR" altLang="en-US" sz="2400"/>
          </a:p>
        </p:txBody>
      </p:sp>
      <p:sp>
        <p:nvSpPr>
          <p:cNvPr id="1031" name=""/>
          <p:cNvSpPr txBox="1"/>
          <p:nvPr/>
        </p:nvSpPr>
        <p:spPr>
          <a:xfrm>
            <a:off x="5105400" y="5295900"/>
            <a:ext cx="11506200" cy="37414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400"/>
              <a:t>- 객실 기본 데이터는 총 10개이고, </a:t>
            </a:r>
            <a:endParaRPr lang="ko-KR" altLang="en-US" sz="2400"/>
          </a:p>
          <a:p>
            <a:pPr>
              <a:defRPr/>
            </a:pPr>
            <a:r>
              <a:rPr lang="ko-KR" altLang="en-US" sz="2400"/>
              <a:t>  객실 정보는 객실 번호, 객실 타입, 가격, 최대 수용 인원 수로 구성된다.</a:t>
            </a: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r>
              <a:rPr lang="ko-KR" altLang="en-US" sz="2400"/>
              <a:t>- 객실을 조회,추가, 수정 및 삭제하는 권한은 호텔 관리자만 가진다.</a:t>
            </a: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r>
              <a:rPr lang="ko-KR" altLang="en-US" sz="2400"/>
              <a:t>- 객실 타입은 single, double, luxury로 구분된다.</a:t>
            </a: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r>
              <a:rPr lang="ko-KR" altLang="en-US" sz="2400"/>
              <a:t>- 객실 등록 이후 객실의 가격과 최대 수용 인원 수를 수정할 수 있다.</a:t>
            </a: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r>
              <a:rPr lang="ko-KR" altLang="en-US" sz="2400"/>
              <a:t>- 객실을 폐쇄하거나 다른 용도로 사용하게 될 경우 객실을 삭제할 수 있다.</a:t>
            </a:r>
            <a:endParaRPr lang="ko-KR" altLang="en-US" sz="2400"/>
          </a:p>
        </p:txBody>
      </p:sp>
      <p:grpSp>
        <p:nvGrpSpPr>
          <p:cNvPr id="1032" name="그룹 1002"/>
          <p:cNvGrpSpPr/>
          <p:nvPr/>
        </p:nvGrpSpPr>
        <p:grpSpPr>
          <a:xfrm rot="0">
            <a:off x="1905000" y="5295900"/>
            <a:ext cx="2667000" cy="1066800"/>
            <a:chOff x="5181600" y="2595584"/>
            <a:chExt cx="1392848" cy="490516"/>
          </a:xfrm>
        </p:grpSpPr>
        <p:pic>
          <p:nvPicPr>
            <p:cNvPr id="1033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181600" y="2595584"/>
              <a:ext cx="1392848" cy="490516"/>
            </a:xfrm>
            <a:prstGeom prst="rect">
              <a:avLst/>
            </a:prstGeom>
          </p:spPr>
        </p:pic>
      </p:grpSp>
      <p:sp>
        <p:nvSpPr>
          <p:cNvPr id="1034" name=""/>
          <p:cNvSpPr txBox="1"/>
          <p:nvPr/>
        </p:nvSpPr>
        <p:spPr>
          <a:xfrm>
            <a:off x="2286000" y="5600700"/>
            <a:ext cx="2895600" cy="4457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rPr>
              <a:t>객실 정보 관리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메인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6400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196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조회하려는 음식 카테고리 번호 입력 받기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목록 조회 후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COM_021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COM_025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COM_021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2407920"/>
                <a:gridCol w="3124200"/>
                <a:gridCol w="35833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10.1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COM_026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카테고리별 음식 목록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6.1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COM_027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주문 완료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08" name=""/>
          <p:cNvPicPr>
            <a:picLocks noChangeAspect="1"/>
          </p:cNvPicPr>
          <p:nvPr/>
        </p:nvPicPr>
        <p:blipFill rotWithShape="1">
          <a:blip r:embed="rId3"/>
          <a:srcRect b="33630"/>
          <a:stretch>
            <a:fillRect/>
          </a:stretch>
        </p:blipFill>
        <p:spPr>
          <a:xfrm>
            <a:off x="3276600" y="3038032"/>
            <a:ext cx="7178846" cy="2943668"/>
          </a:xfrm>
          <a:prstGeom prst="rect">
            <a:avLst/>
          </a:prstGeom>
        </p:spPr>
      </p:pic>
      <p:pic>
        <p:nvPicPr>
          <p:cNvPr id="1009" name=""/>
          <p:cNvPicPr>
            <a:picLocks noChangeAspect="1"/>
          </p:cNvPicPr>
          <p:nvPr/>
        </p:nvPicPr>
        <p:blipFill rotWithShape="1">
          <a:blip r:embed="rId4"/>
          <a:srcRect t="71630"/>
          <a:stretch>
            <a:fillRect/>
          </a:stretch>
        </p:blipFill>
        <p:spPr>
          <a:xfrm>
            <a:off x="1189470" y="6972300"/>
            <a:ext cx="11231130" cy="1752600"/>
          </a:xfrm>
          <a:prstGeom prst="rect">
            <a:avLst/>
          </a:prstGeom>
        </p:spPr>
      </p:pic>
      <p:pic>
        <p:nvPicPr>
          <p:cNvPr id="1010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1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메인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6400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196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로그아웃 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GEN_000로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ADM_002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ADM_003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GEN_00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3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잘못된 값 입력 시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출력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2407920"/>
                <a:gridCol w="3124200"/>
                <a:gridCol w="35833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정승호</a:t>
                      </a:r>
                      <a:endParaRPr lang="ko-KR" altLang="en-US" b="0">
                        <a:solidFill>
                          <a:schemeClr val="dk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7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COM_028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로그아웃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8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직원 계정 관리 메뉴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0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45568" y="3343045"/>
            <a:ext cx="9960632" cy="2410055"/>
          </a:xfrm>
          <a:prstGeom prst="rect">
            <a:avLst/>
          </a:prstGeom>
        </p:spPr>
      </p:pic>
      <p:pic>
        <p:nvPicPr>
          <p:cNvPr id="100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76400" y="6362700"/>
            <a:ext cx="9884181" cy="2971799"/>
          </a:xfrm>
          <a:prstGeom prst="rect">
            <a:avLst/>
          </a:prstGeom>
        </p:spPr>
      </p:pic>
      <p:pic>
        <p:nvPicPr>
          <p:cNvPr id="1010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1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메인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6400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196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전체 목록 출력 후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,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ADM_004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ADM_001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직원 계정에 들어갈 항목 입력 받기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계정 추가 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ADM_001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2407920"/>
                <a:gridCol w="3124200"/>
                <a:gridCol w="35833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정승호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8.2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직원 전체 목록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8.1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직원 계정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(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정보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)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추가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0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70864" y="6286500"/>
            <a:ext cx="7068536" cy="3172267"/>
          </a:xfrm>
          <a:prstGeom prst="rect">
            <a:avLst/>
          </a:prstGeom>
        </p:spPr>
      </p:pic>
      <p:pic>
        <p:nvPicPr>
          <p:cNvPr id="100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4180" y="2933253"/>
            <a:ext cx="7135220" cy="3200846"/>
          </a:xfrm>
          <a:prstGeom prst="rect">
            <a:avLst/>
          </a:prstGeom>
        </p:spPr>
      </p:pic>
      <p:pic>
        <p:nvPicPr>
          <p:cNvPr id="1010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1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메인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6400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196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조회할 직원번호 입력받기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해당 직원의 정보 출력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ADM_005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ADM_006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ADM_001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ADM_004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에서 넘어온 상태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수정하려는 내용 입력받기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수정 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ADM_001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2407920"/>
                <a:gridCol w="3124200"/>
                <a:gridCol w="35833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정승호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8.2.1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ADM_004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직원 정보 개별 조회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8.2.1.1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직원 정보 수정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0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52381" y="6515100"/>
            <a:ext cx="8015619" cy="2590800"/>
          </a:xfrm>
          <a:prstGeom prst="rect">
            <a:avLst/>
          </a:prstGeom>
        </p:spPr>
      </p:pic>
      <p:pic>
        <p:nvPicPr>
          <p:cNvPr id="100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67000" y="2933700"/>
            <a:ext cx="7421010" cy="3143688"/>
          </a:xfrm>
          <a:prstGeom prst="rect">
            <a:avLst/>
          </a:prstGeom>
        </p:spPr>
      </p:pic>
      <p:pic>
        <p:nvPicPr>
          <p:cNvPr id="1010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1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메인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6400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196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ADM_004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에서 넘어온 상태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삭제 시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 혹은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 를 입력받아 재확인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Calibri"/>
                          <a:ea typeface="?? ??"/>
                          <a:cs typeface="?? ??"/>
                        </a:rPr>
                        <a:t>삭제 후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  <a:latin typeface="Calibri"/>
                          <a:ea typeface="?? ??"/>
                          <a:cs typeface="Calibri"/>
                        </a:rPr>
                        <a:t>,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  <a:latin typeface="Calibri"/>
                          <a:ea typeface="?? ??"/>
                          <a:cs typeface="?? ??"/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  <a:latin typeface="한컴산뜻돋움"/>
                          <a:ea typeface="한컴산뜻돋움"/>
                        </a:rPr>
                        <a:t>ADM_001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ADM_008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ADM_009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ADM_012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GEN_00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3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2407920"/>
                <a:gridCol w="3124200"/>
                <a:gridCol w="35833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정승호</a:t>
                      </a:r>
                      <a:r>
                        <a:rPr lang="en-US" altLang="ko-KR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 홍진성</a:t>
                      </a:r>
                      <a:endParaRPr lang="ko-KR" altLang="en-US" b="0">
                        <a:solidFill>
                          <a:schemeClr val="dk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8.2.1.2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ADM_006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직원 정보 삭제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9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ADM_007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객실 정보 관리 메뉴 화면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76800" y="2933700"/>
            <a:ext cx="3335707" cy="3123435"/>
          </a:xfrm>
          <a:prstGeom prst="rect">
            <a:avLst/>
          </a:prstGeom>
        </p:spPr>
      </p:pic>
      <p:pic>
        <p:nvPicPr>
          <p:cNvPr id="10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33600" y="6438899"/>
            <a:ext cx="9093648" cy="2666999"/>
          </a:xfrm>
          <a:prstGeom prst="rect">
            <a:avLst/>
          </a:prstGeom>
        </p:spPr>
      </p:pic>
      <p:pic>
        <p:nvPicPr>
          <p:cNvPr id="1012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3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2407920"/>
                <a:gridCol w="3124200"/>
                <a:gridCol w="35833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홍진성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9.1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ADM_008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객실 정보 전체 목록 조회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9.2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ADM_009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개별 객실 정보 조회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6400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196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조회 후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ADM_007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(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확인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)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조회 후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ADM_007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(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확인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)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006" name=""/>
          <p:cNvPicPr>
            <a:picLocks noChangeAspect="1"/>
          </p:cNvPicPr>
          <p:nvPr/>
        </p:nvPicPr>
        <p:blipFill rotWithShape="1">
          <a:blip r:embed="rId3"/>
          <a:srcRect b="54610"/>
          <a:stretch>
            <a:fillRect/>
          </a:stretch>
        </p:blipFill>
        <p:spPr>
          <a:xfrm>
            <a:off x="3581400" y="7267329"/>
            <a:ext cx="7141556" cy="1076571"/>
          </a:xfrm>
          <a:prstGeom prst="rect">
            <a:avLst/>
          </a:prstGeom>
        </p:spPr>
      </p:pic>
      <p:pic>
        <p:nvPicPr>
          <p:cNvPr id="100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14056" y="2933700"/>
            <a:ext cx="5943599" cy="3200400"/>
          </a:xfrm>
          <a:prstGeom prst="rect">
            <a:avLst/>
          </a:prstGeom>
        </p:spPr>
      </p:pic>
      <p:pic>
        <p:nvPicPr>
          <p:cNvPr id="1008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09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메인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6400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196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ADM_009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에서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 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넘어온 상태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수정하려는 내용 입력 받기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수정 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ADM_007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ADM_009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에서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 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넘어온 상태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Calibri"/>
                          <a:ea typeface="?? ??"/>
                          <a:cs typeface="?? ??"/>
                        </a:rPr>
                        <a:t>삭제후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  <a:latin typeface="Calibri"/>
                          <a:ea typeface="?? ??"/>
                          <a:cs typeface="Calibri"/>
                        </a:rPr>
                        <a:t>,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  <a:latin typeface="Calibri"/>
                          <a:ea typeface="?? ??"/>
                          <a:cs typeface="?? ??"/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  <a:latin typeface="한컴산뜻돋움"/>
                          <a:ea typeface="한컴산뜻돋움"/>
                        </a:rPr>
                        <a:t>ADM_007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2407920"/>
                <a:gridCol w="3124200"/>
                <a:gridCol w="35833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홍진성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9.2.1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ADM_010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객실 정보 수정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9.2.2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ADM_011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객실 정보 삭제화면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14800" y="6362700"/>
            <a:ext cx="5191849" cy="3010320"/>
          </a:xfrm>
          <a:prstGeom prst="rect">
            <a:avLst/>
          </a:prstGeom>
        </p:spPr>
      </p:pic>
      <p:pic>
        <p:nvPicPr>
          <p:cNvPr id="1011" name=""/>
          <p:cNvPicPr>
            <a:picLocks noChangeAspect="1"/>
          </p:cNvPicPr>
          <p:nvPr/>
        </p:nvPicPr>
        <p:blipFill rotWithShape="1">
          <a:blip r:embed="rId4"/>
          <a:srcRect r="37910" b="21870"/>
          <a:stretch>
            <a:fillRect/>
          </a:stretch>
        </p:blipFill>
        <p:spPr>
          <a:xfrm>
            <a:off x="4114799" y="3771900"/>
            <a:ext cx="5656120" cy="2362200"/>
          </a:xfrm>
          <a:prstGeom prst="rect">
            <a:avLst/>
          </a:prstGeom>
        </p:spPr>
      </p:pic>
      <p:pic>
        <p:nvPicPr>
          <p:cNvPr id="1012" name=""/>
          <p:cNvPicPr>
            <a:picLocks noChangeAspect="1"/>
          </p:cNvPicPr>
          <p:nvPr/>
        </p:nvPicPr>
        <p:blipFill rotWithShape="1">
          <a:blip r:embed="rId5"/>
          <a:srcRect b="60750"/>
          <a:stretch>
            <a:fillRect/>
          </a:stretch>
        </p:blipFill>
        <p:spPr>
          <a:xfrm>
            <a:off x="4114800" y="2909353"/>
            <a:ext cx="4125050" cy="938746"/>
          </a:xfrm>
          <a:prstGeom prst="rect">
            <a:avLst/>
          </a:prstGeom>
        </p:spPr>
      </p:pic>
      <p:pic>
        <p:nvPicPr>
          <p:cNvPr id="1013" name="Object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4" name="Object 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메인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6400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196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추가할 객실의 정보 입력 받기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Calibri"/>
                          <a:ea typeface="?? ??"/>
                          <a:cs typeface="?? ??"/>
                        </a:rPr>
                        <a:t>객실 추가 후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  <a:latin typeface="Calibri"/>
                          <a:ea typeface="?? ??"/>
                          <a:cs typeface="Calibri"/>
                        </a:rPr>
                        <a:t>,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  <a:latin typeface="Calibri"/>
                          <a:ea typeface="?? ??"/>
                          <a:cs typeface="?? ??"/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  <a:latin typeface="한컴산뜻돋움"/>
                          <a:ea typeface="한컴산뜻돋움"/>
                        </a:rPr>
                        <a:t>ADM_007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전체공지사항의 목록 출력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ADM_014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ADM_015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GEN_00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3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2407920"/>
                <a:gridCol w="2667000"/>
                <a:gridCol w="40405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홍진성</a:t>
                      </a:r>
                      <a:r>
                        <a:rPr lang="en-US" altLang="ko-KR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 노지연</a:t>
                      </a:r>
                      <a:endParaRPr lang="ko-KR" altLang="en-US" b="0">
                        <a:solidFill>
                          <a:schemeClr val="dk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9.3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객실 정보 추가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11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공지사항 메뉴 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(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전체조회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)(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관리자용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)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0" y="3162300"/>
            <a:ext cx="7770578" cy="2743200"/>
          </a:xfrm>
          <a:prstGeom prst="rect">
            <a:avLst/>
          </a:prstGeom>
        </p:spPr>
      </p:pic>
      <p:pic>
        <p:nvPicPr>
          <p:cNvPr id="1011" name=""/>
          <p:cNvPicPr>
            <a:picLocks noChangeAspect="1"/>
          </p:cNvPicPr>
          <p:nvPr/>
        </p:nvPicPr>
        <p:blipFill rotWithShape="1">
          <a:blip r:embed="rId4"/>
          <a:srcRect b="20000"/>
          <a:stretch>
            <a:fillRect/>
          </a:stretch>
        </p:blipFill>
        <p:spPr>
          <a:xfrm>
            <a:off x="2281812" y="6438900"/>
            <a:ext cx="9005835" cy="2743200"/>
          </a:xfrm>
          <a:prstGeom prst="rect">
            <a:avLst/>
          </a:prstGeom>
        </p:spPr>
      </p:pic>
      <p:pic>
        <p:nvPicPr>
          <p:cNvPr id="1012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3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메인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6400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196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조회하려는 게시물 번호 입력받기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해당 게시물 출력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조회 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ADM_013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등록할 공지사항의 제목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내용 입력 받기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등록 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ADM_013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2407920"/>
                <a:gridCol w="3124200"/>
                <a:gridCol w="35833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노지연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11.1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ADM_014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공지사항 상세보기 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(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관리자용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)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11.2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공지사항 등록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8400" y="6438900"/>
            <a:ext cx="8629650" cy="2743200"/>
          </a:xfrm>
          <a:prstGeom prst="rect">
            <a:avLst/>
          </a:prstGeom>
        </p:spPr>
      </p:pic>
      <p:pic>
        <p:nvPicPr>
          <p:cNvPr id="10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13892" y="2933700"/>
            <a:ext cx="8335107" cy="3048000"/>
          </a:xfrm>
          <a:prstGeom prst="rect">
            <a:avLst/>
          </a:prstGeom>
        </p:spPr>
      </p:pic>
      <p:pic>
        <p:nvPicPr>
          <p:cNvPr id="1012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3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메인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8304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21505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수정할 공지사항의 번호 입력 받기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해당 공지사항의 정보 출력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수정할 내용 입력받기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수정 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ADM_013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수정할 공지사항의 번호 입력 받기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해당 공지사항의 정보 출력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Y, y</a:t>
                      </a:r>
                      <a:r>
                        <a:rPr lang="ko-KR" altLang="en-US"/>
                        <a:t>를 입력받아 삭제의사 재확인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삭제 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ADM_013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2407920"/>
                <a:gridCol w="3124200"/>
                <a:gridCol w="35833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노지연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11.1.1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ADM_016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공지사항 수정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11.1.2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ADM_017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공지사항 삭제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62600" y="3086100"/>
            <a:ext cx="7063551" cy="2819400"/>
          </a:xfrm>
          <a:prstGeom prst="rect">
            <a:avLst/>
          </a:prstGeom>
        </p:spPr>
      </p:pic>
      <p:pic>
        <p:nvPicPr>
          <p:cNvPr id="10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86400" y="7981782"/>
            <a:ext cx="7097115" cy="1200317"/>
          </a:xfrm>
          <a:prstGeom prst="rect">
            <a:avLst/>
          </a:prstGeom>
        </p:spPr>
      </p:pic>
      <p:pic>
        <p:nvPicPr>
          <p:cNvPr id="101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62600" y="6438900"/>
            <a:ext cx="7097115" cy="1295580"/>
          </a:xfrm>
          <a:prstGeom prst="rect">
            <a:avLst/>
          </a:prstGeom>
        </p:spPr>
      </p:pic>
      <p:pic>
        <p:nvPicPr>
          <p:cNvPr id="101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8200" y="2935640"/>
            <a:ext cx="4495800" cy="3122260"/>
          </a:xfrm>
          <a:prstGeom prst="rect">
            <a:avLst/>
          </a:prstGeom>
        </p:spPr>
      </p:pic>
      <p:pic>
        <p:nvPicPr>
          <p:cNvPr id="101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8200" y="6286500"/>
            <a:ext cx="4495800" cy="3122260"/>
          </a:xfrm>
          <a:prstGeom prst="rect">
            <a:avLst/>
          </a:prstGeom>
        </p:spPr>
      </p:pic>
      <p:pic>
        <p:nvPicPr>
          <p:cNvPr id="1015" name="Object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6" name="Object 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pSp>
        <p:nvGrpSpPr>
          <p:cNvPr id="1007" name="그룹 1002"/>
          <p:cNvGrpSpPr/>
          <p:nvPr/>
        </p:nvGrpSpPr>
        <p:grpSpPr>
          <a:xfrm rot="0">
            <a:off x="2362200" y="659130"/>
            <a:ext cx="2667000" cy="1066800"/>
            <a:chOff x="5181600" y="2595584"/>
            <a:chExt cx="1392848" cy="490516"/>
          </a:xfrm>
        </p:grpSpPr>
        <p:pic>
          <p:nvPicPr>
            <p:cNvPr id="1008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181600" y="2595584"/>
              <a:ext cx="1392848" cy="490516"/>
            </a:xfrm>
            <a:prstGeom prst="rect">
              <a:avLst/>
            </a:prstGeom>
          </p:spPr>
        </p:pic>
      </p:grpSp>
      <p:sp>
        <p:nvSpPr>
          <p:cNvPr id="1009" name=""/>
          <p:cNvSpPr txBox="1"/>
          <p:nvPr/>
        </p:nvSpPr>
        <p:spPr>
          <a:xfrm>
            <a:off x="3048000" y="963930"/>
            <a:ext cx="1905000" cy="4457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rPr>
              <a:t>객실 관리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30" name=""/>
          <p:cNvSpPr txBox="1"/>
          <p:nvPr/>
        </p:nvSpPr>
        <p:spPr>
          <a:xfrm>
            <a:off x="5257800" y="697225"/>
            <a:ext cx="11506200" cy="84086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객실 관리 모듈을 통해 각 객실의 예약정보를 등록 및 삭제하여 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체크인, 체크아웃을 처리할 수 있고, 각 객실의 현황을 수정 및 조회할 수 있다.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각 객실의 현황은 청소 현황과 DNS(Do Not Sale) 현황으로 구분된다.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객실의 청소 현황은 dirty, clean, inspect로 구분된다.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DNS(Do Not Sale)는 장기간의 수선 및 보수가 필요한 경우에 설정한다.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객실 관리에 대한 권한은 호텔 직원과 관리자 모두에게 있다.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체크인 처리된 모든 객실에 대하여 이용현황의 조회, 수정, 삭제가 가능하다.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체크인 시 ROOMHISTORY의 CHECK IN항목이 ‘공실’ 에서 ‘재실’ 로 변경된다.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체크아웃 시 ROOMHISTORY의 CHECK IN항목이 ‘재실’ 에서 ‘공실’ 로 변경된다.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전체 객실 현황을 조회하면 객실 번호, 이용자 이름, 입실일, 퇴실 예정일, 청소 현황,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체크인 유무, DNS 현황을 확인할 수 있고, 개별 객실 현황의 조회 시에는 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추가로 객실 청소 상태에 대한 변경 작업이 가능하다.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입실 가능 객실의 목록을 조회하면, 체크인 현황은 ‘공실’,  객실 청소 현황은 ‘INSPECT’,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DNS 현황은 해당되지 않는 객실만 출력된다.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객실을 변경할 경우, 변경 이전의 객실은 ‘공실’ 처리하고 새로 이동할 객실을 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‘재실’처리한다.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메인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6400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196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ADM_022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ADM_019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GEN_00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3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조회하려는 카테고리 번호 입력받기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ADM_020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ADM_021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ADM_018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2407920"/>
                <a:gridCol w="3124200"/>
                <a:gridCol w="35833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 b="0">
                        <a:solidFill>
                          <a:schemeClr val="dk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10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ADM_018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음식 메뉴 관리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10.1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ADM_019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카테고리별 메뉴 목록 보기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07108" y="3162299"/>
            <a:ext cx="10003892" cy="2590800"/>
          </a:xfrm>
          <a:prstGeom prst="rect">
            <a:avLst/>
          </a:prstGeom>
        </p:spPr>
      </p:pic>
      <p:pic>
        <p:nvPicPr>
          <p:cNvPr id="10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91000" y="6238432"/>
            <a:ext cx="5134691" cy="3172267"/>
          </a:xfrm>
          <a:prstGeom prst="rect">
            <a:avLst/>
          </a:prstGeom>
        </p:spPr>
      </p:pic>
      <p:pic>
        <p:nvPicPr>
          <p:cNvPr id="1012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3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메인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8304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21505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ADM_019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에서 넘어온 상태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기존 카테고리 번호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메뉴 입력받기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수정할 내용 입력받기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Calibri"/>
                          <a:ea typeface="?? ??"/>
                          <a:cs typeface="?? ??"/>
                        </a:rPr>
                        <a:t>수정 후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  <a:latin typeface="Calibri"/>
                          <a:ea typeface="?? ??"/>
                          <a:cs typeface="Calibri"/>
                        </a:rPr>
                        <a:t>,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  <a:latin typeface="Calibri"/>
                          <a:ea typeface="?? ??"/>
                          <a:cs typeface="?? ??"/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  <a:latin typeface="한컴산뜻돋움"/>
                          <a:ea typeface="한컴산뜻돋움"/>
                        </a:rPr>
                        <a:t>ADM_018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ADM_019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에서 넘어온 상태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기존 카테고리 번호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메뉴 입력받기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Y, y</a:t>
                      </a:r>
                      <a:r>
                        <a:rPr lang="ko-KR" altLang="en-US"/>
                        <a:t> 입력받아 삭제의사 재확인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한컴산뜻돋움"/>
                          <a:ea typeface="한컴산뜻돋움"/>
                        </a:rPr>
                        <a:t>삭제 후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  <a:latin typeface="한컴산뜻돋움"/>
                          <a:ea typeface="한컴산뜻돋움"/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  <a:latin typeface="한컴산뜻돋움"/>
                          <a:ea typeface="한컴산뜻돋움"/>
                        </a:rPr>
                        <a:t>ADM_018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2407920"/>
                <a:gridCol w="3124200"/>
                <a:gridCol w="35833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10.1.1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ADM_020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음식 메뉴 수정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10.1.2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ADM_021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음식 메뉴 삭제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11" name=""/>
          <p:cNvPicPr>
            <a:picLocks noChangeAspect="1"/>
          </p:cNvPicPr>
          <p:nvPr/>
        </p:nvPicPr>
        <p:blipFill rotWithShape="1">
          <a:blip r:embed="rId3"/>
          <a:srcRect t="89660" r="47580"/>
          <a:stretch>
            <a:fillRect/>
          </a:stretch>
        </p:blipFill>
        <p:spPr>
          <a:xfrm>
            <a:off x="8382000" y="5753100"/>
            <a:ext cx="2743200" cy="304799"/>
          </a:xfrm>
          <a:prstGeom prst="rect">
            <a:avLst/>
          </a:prstGeom>
        </p:spPr>
      </p:pic>
      <p:pic>
        <p:nvPicPr>
          <p:cNvPr id="10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14600" y="6515100"/>
            <a:ext cx="5427722" cy="2743200"/>
          </a:xfrm>
          <a:prstGeom prst="rect">
            <a:avLst/>
          </a:prstGeom>
        </p:spPr>
      </p:pic>
      <p:pic>
        <p:nvPicPr>
          <p:cNvPr id="101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14600" y="3066759"/>
            <a:ext cx="5943600" cy="2911696"/>
          </a:xfrm>
          <a:prstGeom prst="rect">
            <a:avLst/>
          </a:prstGeom>
        </p:spPr>
      </p:pic>
      <p:pic>
        <p:nvPicPr>
          <p:cNvPr id="1014" name=""/>
          <p:cNvPicPr>
            <a:picLocks noChangeAspect="1"/>
          </p:cNvPicPr>
          <p:nvPr/>
        </p:nvPicPr>
        <p:blipFill rotWithShape="1">
          <a:blip r:embed="rId6"/>
          <a:srcRect t="89660" r="47580"/>
          <a:stretch>
            <a:fillRect/>
          </a:stretch>
        </p:blipFill>
        <p:spPr>
          <a:xfrm>
            <a:off x="8229600" y="8953500"/>
            <a:ext cx="2743200" cy="304799"/>
          </a:xfrm>
          <a:prstGeom prst="rect">
            <a:avLst/>
          </a:prstGeom>
        </p:spPr>
      </p:pic>
      <p:pic>
        <p:nvPicPr>
          <p:cNvPr id="1015" name="Object 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6" name="Object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메인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6400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196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추가하려는 음식메뉴의 정보 입력받기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추가 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ADM_018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전체 공지사항 목록 출력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EMP_002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GEN_00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4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2407920"/>
                <a:gridCol w="3124200"/>
                <a:gridCol w="35833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김소영</a:t>
                      </a:r>
                      <a:r>
                        <a:rPr lang="en-US" altLang="ko-KR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 노지연</a:t>
                      </a:r>
                      <a:endParaRPr lang="ko-KR" altLang="en-US" b="0">
                        <a:solidFill>
                          <a:schemeClr val="dk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10.2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ADM_022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음식 메뉴 추가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11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EMP_001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공지사항 메뉴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(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전체 조회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)(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직원용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)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2364" y="3143066"/>
            <a:ext cx="9589037" cy="2610033"/>
          </a:xfrm>
          <a:prstGeom prst="rect">
            <a:avLst/>
          </a:prstGeom>
        </p:spPr>
      </p:pic>
      <p:pic>
        <p:nvPicPr>
          <p:cNvPr id="10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86000" y="6286500"/>
            <a:ext cx="8881296" cy="3124200"/>
          </a:xfrm>
          <a:prstGeom prst="rect">
            <a:avLst/>
          </a:prstGeom>
        </p:spPr>
      </p:pic>
      <p:pic>
        <p:nvPicPr>
          <p:cNvPr id="1012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3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aphicFrame>
        <p:nvGraphicFramePr>
          <p:cNvPr id="1003" name=""/>
          <p:cNvGraphicFramePr>
            <a:graphicFrameLocks noGrp="1"/>
          </p:cNvGraphicFramePr>
          <p:nvPr/>
        </p:nvGraphicFramePr>
        <p:xfrm>
          <a:off x="685800" y="1363980"/>
          <a:ext cx="1691640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3017520"/>
                <a:gridCol w="2971800"/>
                <a:gridCol w="3124200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메인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GEN_013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로그인 화면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"/>
          <p:cNvGraphicFramePr>
            <a:graphicFrameLocks noGrp="1"/>
          </p:cNvGraphicFramePr>
          <p:nvPr/>
        </p:nvGraphicFramePr>
        <p:xfrm>
          <a:off x="685800" y="2476500"/>
          <a:ext cx="16916400" cy="7045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39600"/>
                <a:gridCol w="457200"/>
                <a:gridCol w="44196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조회하려는 게시물 번호 입력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해당 게시물 내용 출력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조회 후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,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 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EMP_001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rowSpan="9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"/>
          <p:cNvGraphicFramePr>
            <a:graphicFrameLocks noGrp="1"/>
          </p:cNvGraphicFramePr>
          <p:nvPr/>
        </p:nvGraphicFramePr>
        <p:xfrm>
          <a:off x="685800" y="1363980"/>
          <a:ext cx="16918304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383280"/>
                <a:gridCol w="1950720"/>
                <a:gridCol w="2438400"/>
                <a:gridCol w="4726305"/>
                <a:gridCol w="1600200"/>
                <a:gridCol w="2819400"/>
              </a:tblGrid>
              <a:tr h="3708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한컴산뜻돋움"/>
                        <a:ea typeface="한컴산뜻돋움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 레이아웃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fa599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기능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ID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화면명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업무구분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dk1"/>
                          </a:solidFill>
                          <a:latin typeface="한컴산뜻돋움"/>
                          <a:ea typeface="한컴산뜻돋움"/>
                        </a:rPr>
                        <a:t>노지연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11.1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EMP_002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공지사항 상세 보기 화면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(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전체조회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)(</a:t>
                      </a: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직원용</a:t>
                      </a: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)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일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산뜻돋움"/>
                          <a:ea typeface="한컴산뜻돋움"/>
                        </a:rPr>
                        <a:t>2023-06-15</a:t>
                      </a: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  <a:latin typeface="한컴산뜻돋움"/>
                          <a:ea typeface="한컴산뜻돋움"/>
                        </a:rPr>
                        <a:t>작 성 자</a:t>
                      </a:r>
                      <a:endParaRPr lang="ko-KR" altLang="en-US">
                        <a:solidFill>
                          <a:schemeClr val="lt1"/>
                        </a:solidFill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2cbc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산뜻돋움"/>
                          <a:ea typeface="한컴산뜻돋움"/>
                        </a:rPr>
                        <a:t>김소영</a:t>
                      </a:r>
                      <a:endParaRPr lang="ko-KR" altLang="en-US">
                        <a:latin typeface="한컴산뜻돋움"/>
                        <a:ea typeface="한컴산뜻돋움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858585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2268" y="3009528"/>
            <a:ext cx="7620932" cy="3048372"/>
          </a:xfrm>
          <a:prstGeom prst="rect">
            <a:avLst/>
          </a:prstGeom>
        </p:spPr>
      </p:pic>
      <p:pic>
        <p:nvPicPr>
          <p:cNvPr id="1013" name="Object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35956" y="106510"/>
            <a:ext cx="3850021" cy="954849"/>
          </a:xfrm>
          <a:prstGeom prst="rect">
            <a:avLst/>
          </a:prstGeom>
        </p:spPr>
      </p:pic>
      <p:pic>
        <p:nvPicPr>
          <p:cNvPr id="1014" name="Object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8600" y="-266700"/>
            <a:ext cx="1917996" cy="196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0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3581400" y="958744"/>
            <a:ext cx="12160457" cy="8756756"/>
            <a:chOff x="3296078" y="399673"/>
            <a:chExt cx="12160457" cy="89091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296078" y="399673"/>
              <a:ext cx="12160457" cy="890915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 rot="0">
            <a:off x="362646" y="-72313"/>
            <a:ext cx="8247954" cy="1634413"/>
            <a:chOff x="894904" y="444934"/>
            <a:chExt cx="8247954" cy="1634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227142" y="643026"/>
              <a:ext cx="4324535" cy="100246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19786" y="269816"/>
              <a:ext cx="2108473" cy="196673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719786" y="269816"/>
            <a:ext cx="4542720" cy="1976263"/>
            <a:chOff x="719786" y="269816"/>
            <a:chExt cx="4542720" cy="19762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362200" y="643026"/>
              <a:ext cx="2900306" cy="100246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19786" y="269816"/>
              <a:ext cx="2108473" cy="1976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pic>
        <p:nvPicPr>
          <p:cNvPr id="100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6542" y="2781300"/>
            <a:ext cx="17726658" cy="41683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719786" y="269816"/>
            <a:ext cx="5681014" cy="1966739"/>
            <a:chOff x="719786" y="269816"/>
            <a:chExt cx="5681014" cy="1966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505360" y="956184"/>
              <a:ext cx="3895440" cy="98691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19786" y="269816"/>
              <a:ext cx="2175139" cy="19667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pic>
        <p:nvPicPr>
          <p:cNvPr id="100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95400" y="1866900"/>
            <a:ext cx="15899521" cy="746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719786" y="269816"/>
            <a:ext cx="5681014" cy="1966739"/>
            <a:chOff x="719786" y="269816"/>
            <a:chExt cx="5681014" cy="1966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505360" y="956184"/>
              <a:ext cx="3895440" cy="98691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19786" y="269816"/>
              <a:ext cx="2175139" cy="19667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pic>
        <p:nvPicPr>
          <p:cNvPr id="100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90600" y="2095500"/>
            <a:ext cx="16453876" cy="6450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719786" y="269816"/>
            <a:ext cx="6443014" cy="1966739"/>
            <a:chOff x="719786" y="269816"/>
            <a:chExt cx="6443014" cy="1966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417141" y="876300"/>
              <a:ext cx="4745659" cy="105961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19786" y="269816"/>
              <a:ext cx="2175139" cy="19667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pic>
        <p:nvPicPr>
          <p:cNvPr id="100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8808" y="2095302"/>
            <a:ext cx="17069592" cy="4267398"/>
          </a:xfrm>
          <a:prstGeom prst="rect">
            <a:avLst/>
          </a:prstGeom>
        </p:spPr>
      </p:pic>
      <p:pic>
        <p:nvPicPr>
          <p:cNvPr id="100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3400" y="6743700"/>
            <a:ext cx="17207926" cy="2209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719786" y="269816"/>
            <a:ext cx="2942129" cy="1976263"/>
            <a:chOff x="719786" y="269816"/>
            <a:chExt cx="2942129" cy="19762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27142" y="643026"/>
              <a:ext cx="1434773" cy="94532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19786" y="269816"/>
              <a:ext cx="2117996" cy="1976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pic>
        <p:nvPicPr>
          <p:cNvPr id="100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69992" y="1527214"/>
            <a:ext cx="13784408" cy="7807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pSp>
        <p:nvGrpSpPr>
          <p:cNvPr id="1004" name="그룹 1002"/>
          <p:cNvGrpSpPr/>
          <p:nvPr/>
        </p:nvGrpSpPr>
        <p:grpSpPr>
          <a:xfrm rot="0">
            <a:off x="1905000" y="571500"/>
            <a:ext cx="2667000" cy="1066800"/>
            <a:chOff x="5181600" y="2595584"/>
            <a:chExt cx="1392848" cy="490516"/>
          </a:xfrm>
        </p:grpSpPr>
        <p:pic>
          <p:nvPicPr>
            <p:cNvPr id="1005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181600" y="2595584"/>
              <a:ext cx="1392848" cy="490516"/>
            </a:xfrm>
            <a:prstGeom prst="rect">
              <a:avLst/>
            </a:prstGeom>
          </p:spPr>
        </p:pic>
      </p:grpSp>
      <p:sp>
        <p:nvSpPr>
          <p:cNvPr id="1006" name=""/>
          <p:cNvSpPr txBox="1"/>
          <p:nvPr/>
        </p:nvSpPr>
        <p:spPr>
          <a:xfrm>
            <a:off x="2286000" y="876300"/>
            <a:ext cx="2895600" cy="4457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rPr>
              <a:t>음식 메뉴 관리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grpSp>
        <p:nvGrpSpPr>
          <p:cNvPr id="1007" name="그룹 1002"/>
          <p:cNvGrpSpPr/>
          <p:nvPr/>
        </p:nvGrpSpPr>
        <p:grpSpPr>
          <a:xfrm rot="0">
            <a:off x="1905000" y="5372100"/>
            <a:ext cx="2667000" cy="1066800"/>
            <a:chOff x="5181600" y="2595584"/>
            <a:chExt cx="1392848" cy="490516"/>
          </a:xfrm>
        </p:grpSpPr>
        <p:pic>
          <p:nvPicPr>
            <p:cNvPr id="1008" name="Object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181600" y="2595584"/>
              <a:ext cx="1392848" cy="490516"/>
            </a:xfrm>
            <a:prstGeom prst="rect">
              <a:avLst/>
            </a:prstGeom>
          </p:spPr>
        </p:pic>
      </p:grpSp>
      <p:sp>
        <p:nvSpPr>
          <p:cNvPr id="1009" name=""/>
          <p:cNvSpPr txBox="1"/>
          <p:nvPr/>
        </p:nvSpPr>
        <p:spPr>
          <a:xfrm>
            <a:off x="2209800" y="5676900"/>
            <a:ext cx="2895600" cy="4457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rPr>
              <a:t>음식 주문 관리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8" name=""/>
          <p:cNvSpPr txBox="1"/>
          <p:nvPr/>
        </p:nvSpPr>
        <p:spPr>
          <a:xfrm>
            <a:off x="5181600" y="518159"/>
            <a:ext cx="11506200" cy="424434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음식메뉴는 카테고리, 메뉴번호, 메뉴이름, 가격으로 구성된다.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본 시스템의 음식메뉴는 한식, 양식, 조식, 음료로 총 4가지의 카테고리로 구분된다.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음식메뉴의 추가, 조회, 수정, 삭제가 가능하다.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음식메뉴를 관리할 수 있는 권한은 관리자에게만 있다.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음식메뉴는 각 카테고리별로 조회 가능하다.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음식 주문이 가능한 시간에는 메뉴를 삭제할 수 없다.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음식메뉴를 수정 및 삭제할 때에는 해당 메뉴에 대한 정보를 먼저 출력한 후 처리한다.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9" name=""/>
          <p:cNvSpPr txBox="1"/>
          <p:nvPr/>
        </p:nvSpPr>
        <p:spPr>
          <a:xfrm>
            <a:off x="5181600" y="5335905"/>
            <a:ext cx="11506200" cy="39223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음식주문의 접수 및 주문내역 조회가 가능하고 주문내역을 수정 및 삭제 할 수 있다.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관리자와 직원 모두 음식주문을 관리할 수 있는 권한을 가진다.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음식주문 접수 시에는 주문번호, 주문객실, 주문한 음식의 카테고리와 메뉴, 주문수량, 가격, 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주문일, 주문접수자의 이름을 등록한다.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음식 주문 접수는 한 번에 한 종류의 메뉴만 가능하다.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사용자가 주문 접수과정에서 음식 카테고리를 선택하면 해당 카테고리의 메뉴목록을 볼 수 있다.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음식 주문 접수내역을 수정 및 삭제하는 경우, 해당 주문내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역을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 먼저 출력한 후 처리한다.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6">
    <p:bg>
      <p:bgPr shadeToTitle="0">
        <a:solidFill>
          <a:srgbClr val="82cb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098201" y="2605992"/>
            <a:ext cx="7771429" cy="2095238"/>
            <a:chOff x="1098201" y="2605992"/>
            <a:chExt cx="7771429" cy="20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98201" y="2605992"/>
              <a:ext cx="7771429" cy="20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17284" y="6259094"/>
            <a:ext cx="7752750" cy="11519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97578" y="7375895"/>
            <a:ext cx="3862506" cy="4215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758086" y="9684526"/>
            <a:ext cx="16285714" cy="1914286"/>
            <a:chOff x="758086" y="9684526"/>
            <a:chExt cx="16285714" cy="19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58086" y="9684526"/>
              <a:ext cx="16285714" cy="19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2208459" y="9684526"/>
            <a:ext cx="16285714" cy="1914286"/>
            <a:chOff x="-2208459" y="9684526"/>
            <a:chExt cx="16285714" cy="19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2208459" y="9684526"/>
              <a:ext cx="16285714" cy="191428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pSp>
        <p:nvGrpSpPr>
          <p:cNvPr id="1004" name="그룹 1002"/>
          <p:cNvGrpSpPr/>
          <p:nvPr/>
        </p:nvGrpSpPr>
        <p:grpSpPr>
          <a:xfrm rot="0">
            <a:off x="1905000" y="1485900"/>
            <a:ext cx="2667000" cy="1066800"/>
            <a:chOff x="5181600" y="2595584"/>
            <a:chExt cx="1392848" cy="490516"/>
          </a:xfrm>
        </p:grpSpPr>
        <p:pic>
          <p:nvPicPr>
            <p:cNvPr id="1005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181600" y="2595584"/>
              <a:ext cx="1392848" cy="490516"/>
            </a:xfrm>
            <a:prstGeom prst="rect">
              <a:avLst/>
            </a:prstGeom>
          </p:spPr>
        </p:pic>
      </p:grpSp>
      <p:sp>
        <p:nvSpPr>
          <p:cNvPr id="1006" name=""/>
          <p:cNvSpPr txBox="1"/>
          <p:nvPr/>
        </p:nvSpPr>
        <p:spPr>
          <a:xfrm>
            <a:off x="2590800" y="1790700"/>
            <a:ext cx="1600200" cy="4457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rPr>
              <a:t>고객 요청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grpSp>
        <p:nvGrpSpPr>
          <p:cNvPr id="1007" name="그룹 1002"/>
          <p:cNvGrpSpPr/>
          <p:nvPr/>
        </p:nvGrpSpPr>
        <p:grpSpPr>
          <a:xfrm rot="0">
            <a:off x="1905000" y="6210300"/>
            <a:ext cx="2667000" cy="1066800"/>
            <a:chOff x="5181600" y="2595584"/>
            <a:chExt cx="1392848" cy="490516"/>
          </a:xfrm>
        </p:grpSpPr>
        <p:pic>
          <p:nvPicPr>
            <p:cNvPr id="1008" name="Object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181600" y="2595584"/>
              <a:ext cx="1392848" cy="490516"/>
            </a:xfrm>
            <a:prstGeom prst="rect">
              <a:avLst/>
            </a:prstGeom>
          </p:spPr>
        </p:pic>
      </p:grpSp>
      <p:sp>
        <p:nvSpPr>
          <p:cNvPr id="1009" name=""/>
          <p:cNvSpPr txBox="1"/>
          <p:nvPr/>
        </p:nvSpPr>
        <p:spPr>
          <a:xfrm>
            <a:off x="2895600" y="6515100"/>
            <a:ext cx="1981200" cy="4457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rPr>
              <a:t>DNS</a:t>
            </a:r>
            <a:endPara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8" name=""/>
          <p:cNvSpPr txBox="1"/>
          <p:nvPr/>
        </p:nvSpPr>
        <p:spPr>
          <a:xfrm>
            <a:off x="5029200" y="1409700"/>
            <a:ext cx="11506200" cy="37490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- 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고객요청은 등록번호, 카테고리항목, 객실호수, 요청사항, 작성자, 요청일로 구성된다.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- 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고객요청은 고객이 객실을 이용 중일 때 언제든지 등록이 가능하다.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- 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고객요청사항의 등록, 조회, 수정, 삭제는 관리자와 직원 모두 가능하다.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- 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고객요청사항 등록시 카테고리별로 등록이 가능하며, 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  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카테고리는 어매니티, 수리, 청소, 이 외 기타사항 총 4가지로 분류된다.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- 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고객요청사항의 처리가 완료되면, 사용자가 고객요청사항 목록에서 삭제한다.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29" name=""/>
          <p:cNvSpPr txBox="1"/>
          <p:nvPr/>
        </p:nvSpPr>
        <p:spPr>
          <a:xfrm>
            <a:off x="5029200" y="6202680"/>
            <a:ext cx="11506200" cy="19126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- 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DNS(Do Not Sale)방은 “방번호,DNS 사유,DNS등록 날짜,(입력한)직원 코드”로 구성된다.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- 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DNS에는 일반직원과 관리자 모두 접근 가능하며 조회, 등록, 수정, 삭제가 가능하다.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- 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DNS 등록 및 삭제 시, 룸 현황(RoomHistory)에 DNS 현황이 업데이트 된다.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pSp>
        <p:nvGrpSpPr>
          <p:cNvPr id="1007" name="그룹 1002"/>
          <p:cNvGrpSpPr/>
          <p:nvPr/>
        </p:nvGrpSpPr>
        <p:grpSpPr>
          <a:xfrm rot="0">
            <a:off x="2819400" y="3440430"/>
            <a:ext cx="2667000" cy="1066800"/>
            <a:chOff x="5181600" y="2595584"/>
            <a:chExt cx="1392848" cy="490516"/>
          </a:xfrm>
        </p:grpSpPr>
        <p:pic>
          <p:nvPicPr>
            <p:cNvPr id="1008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181600" y="2595584"/>
              <a:ext cx="1392848" cy="490516"/>
            </a:xfrm>
            <a:prstGeom prst="rect">
              <a:avLst/>
            </a:prstGeom>
          </p:spPr>
        </p:pic>
      </p:grpSp>
      <p:sp>
        <p:nvSpPr>
          <p:cNvPr id="1009" name=""/>
          <p:cNvSpPr txBox="1"/>
          <p:nvPr/>
        </p:nvSpPr>
        <p:spPr>
          <a:xfrm>
            <a:off x="3505200" y="3745230"/>
            <a:ext cx="1447800" cy="4457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rPr>
              <a:t>공지사항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8" name=""/>
          <p:cNvSpPr txBox="1"/>
          <p:nvPr/>
        </p:nvSpPr>
        <p:spPr>
          <a:xfrm>
            <a:off x="6019800" y="3135630"/>
            <a:ext cx="11506200" cy="33794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- 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공지사항은 등록번호, 제목, 작성자, 작성일로 구성된다.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- 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공지사항은 언제든지 등록이 가능하다.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- 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공지사항의 전체목록 조회 시에는 제목, 작성자, 작성일이 출력되고,  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상세 조회 시에는 추가로 내용까지 출력된다.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- 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공지사항의 등록, 수정, 삭제는 관리자만 가능하고, 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공지사항 전체목록 및 상세보기 조회는 관리자와 직원 모두 가능하다.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037174" y="9704762"/>
            <a:ext cx="17266668" cy="1257143"/>
            <a:chOff x="1037174" y="9704762"/>
            <a:chExt cx="17266668" cy="1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7174" y="9704762"/>
              <a:ext cx="17266668" cy="12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841838" y="704950"/>
            <a:ext cx="14515281" cy="8441423"/>
            <a:chOff x="1841838" y="704950"/>
            <a:chExt cx="14515281" cy="8441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841838" y="704950"/>
              <a:ext cx="14515281" cy="8441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94904" y="443839"/>
            <a:ext cx="8247954" cy="1636603"/>
            <a:chOff x="894904" y="443839"/>
            <a:chExt cx="8247954" cy="16366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227142" y="646677"/>
              <a:ext cx="2296697" cy="98691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19786" y="268721"/>
              <a:ext cx="2079901" cy="1966882"/>
            </a:xfrm>
            <a:prstGeom prst="rect">
              <a:avLst/>
            </a:prstGeom>
          </p:spPr>
        </p:pic>
      </p:grpSp>
      <p:sp>
        <p:nvSpPr>
          <p:cNvPr id="1006" name=""/>
          <p:cNvSpPr/>
          <p:nvPr/>
        </p:nvSpPr>
        <p:spPr>
          <a:xfrm>
            <a:off x="1752600" y="2400300"/>
            <a:ext cx="1676400" cy="609600"/>
          </a:xfrm>
          <a:prstGeom prst="roundRect">
            <a:avLst>
              <a:gd name="adj" fmla="val 16667"/>
            </a:avLst>
          </a:prstGeom>
          <a:solidFill>
            <a:srgbClr val="b8e6e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1. </a:t>
            </a:r>
            <a:r>
              <a:rPr lang="ko-KR" altLang="en-US" sz="1500" b="1">
                <a:solidFill>
                  <a:schemeClr val="dk1"/>
                </a:solidFill>
              </a:rPr>
              <a:t>직원 계정 관리</a:t>
            </a:r>
            <a:endParaRPr lang="ko-KR" altLang="en-US" sz="1500" b="1">
              <a:solidFill>
                <a:schemeClr val="dk1"/>
              </a:solidFill>
            </a:endParaRPr>
          </a:p>
        </p:txBody>
      </p:sp>
      <p:sp>
        <p:nvSpPr>
          <p:cNvPr id="1007" name=""/>
          <p:cNvSpPr/>
          <p:nvPr/>
        </p:nvSpPr>
        <p:spPr>
          <a:xfrm>
            <a:off x="3581400" y="2400300"/>
            <a:ext cx="1676400" cy="609600"/>
          </a:xfrm>
          <a:prstGeom prst="roundRect">
            <a:avLst>
              <a:gd name="adj" fmla="val 16667"/>
            </a:avLst>
          </a:prstGeom>
          <a:solidFill>
            <a:srgbClr val="b8e6e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2.</a:t>
            </a:r>
            <a:r>
              <a:rPr lang="ko-KR" altLang="en-US" sz="1500" b="1">
                <a:solidFill>
                  <a:schemeClr val="dk1"/>
                </a:solidFill>
              </a:rPr>
              <a:t> 객실 관리</a:t>
            </a:r>
            <a:endParaRPr lang="ko-KR" altLang="en-US" sz="1500" b="1">
              <a:solidFill>
                <a:schemeClr val="dk1"/>
              </a:solidFill>
            </a:endParaRPr>
          </a:p>
        </p:txBody>
      </p:sp>
      <p:sp>
        <p:nvSpPr>
          <p:cNvPr id="1008" name=""/>
          <p:cNvSpPr/>
          <p:nvPr/>
        </p:nvSpPr>
        <p:spPr>
          <a:xfrm>
            <a:off x="5410200" y="2400300"/>
            <a:ext cx="1676400" cy="609600"/>
          </a:xfrm>
          <a:prstGeom prst="roundRect">
            <a:avLst>
              <a:gd name="adj" fmla="val 16667"/>
            </a:avLst>
          </a:prstGeom>
          <a:solidFill>
            <a:srgbClr val="b8e6e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3.</a:t>
            </a:r>
            <a:r>
              <a:rPr lang="ko-KR" altLang="en-US" sz="1500" b="1">
                <a:solidFill>
                  <a:schemeClr val="dk1"/>
                </a:solidFill>
              </a:rPr>
              <a:t> 객실 정보 관리</a:t>
            </a:r>
            <a:endParaRPr lang="ko-KR" altLang="en-US" sz="1500" b="1">
              <a:solidFill>
                <a:schemeClr val="dk1"/>
              </a:solidFill>
            </a:endParaRPr>
          </a:p>
        </p:txBody>
      </p:sp>
      <p:sp>
        <p:nvSpPr>
          <p:cNvPr id="1009" name=""/>
          <p:cNvSpPr/>
          <p:nvPr/>
        </p:nvSpPr>
        <p:spPr>
          <a:xfrm>
            <a:off x="7315200" y="2400300"/>
            <a:ext cx="1676400" cy="609600"/>
          </a:xfrm>
          <a:prstGeom prst="roundRect">
            <a:avLst>
              <a:gd name="adj" fmla="val 16667"/>
            </a:avLst>
          </a:prstGeom>
          <a:solidFill>
            <a:srgbClr val="b8e6e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4.</a:t>
            </a:r>
            <a:r>
              <a:rPr lang="ko-KR" altLang="en-US" sz="1500" b="1">
                <a:solidFill>
                  <a:schemeClr val="dk1"/>
                </a:solidFill>
              </a:rPr>
              <a:t> 음식 메뉴 관리</a:t>
            </a:r>
            <a:endParaRPr lang="ko-KR" altLang="en-US" sz="1500" b="1">
              <a:solidFill>
                <a:schemeClr val="dk1"/>
              </a:solidFill>
            </a:endParaRPr>
          </a:p>
        </p:txBody>
      </p:sp>
      <p:sp>
        <p:nvSpPr>
          <p:cNvPr id="1010" name=""/>
          <p:cNvSpPr/>
          <p:nvPr/>
        </p:nvSpPr>
        <p:spPr>
          <a:xfrm>
            <a:off x="9220200" y="2400300"/>
            <a:ext cx="1676400" cy="609600"/>
          </a:xfrm>
          <a:prstGeom prst="roundRect">
            <a:avLst>
              <a:gd name="adj" fmla="val 16667"/>
            </a:avLst>
          </a:prstGeom>
          <a:solidFill>
            <a:srgbClr val="b8e6e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5.</a:t>
            </a:r>
            <a:r>
              <a:rPr lang="ko-KR" altLang="en-US" sz="1500" b="1">
                <a:solidFill>
                  <a:schemeClr val="dk1"/>
                </a:solidFill>
              </a:rPr>
              <a:t> 음식 주문 관리</a:t>
            </a:r>
            <a:endParaRPr lang="ko-KR" altLang="en-US" sz="1500" b="1">
              <a:solidFill>
                <a:schemeClr val="dk1"/>
              </a:solidFill>
            </a:endParaRPr>
          </a:p>
        </p:txBody>
      </p:sp>
      <p:sp>
        <p:nvSpPr>
          <p:cNvPr id="1011" name=""/>
          <p:cNvSpPr/>
          <p:nvPr/>
        </p:nvSpPr>
        <p:spPr>
          <a:xfrm>
            <a:off x="11049000" y="2400300"/>
            <a:ext cx="1676400" cy="609600"/>
          </a:xfrm>
          <a:prstGeom prst="roundRect">
            <a:avLst>
              <a:gd name="adj" fmla="val 16667"/>
            </a:avLst>
          </a:prstGeom>
          <a:solidFill>
            <a:srgbClr val="b8e6e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6.</a:t>
            </a:r>
            <a:r>
              <a:rPr lang="ko-KR" altLang="en-US" sz="1500" b="1">
                <a:solidFill>
                  <a:schemeClr val="dk1"/>
                </a:solidFill>
              </a:rPr>
              <a:t> 고객 요청 관리</a:t>
            </a:r>
            <a:endParaRPr lang="ko-KR" altLang="en-US" sz="1500" b="1">
              <a:solidFill>
                <a:schemeClr val="dk1"/>
              </a:solidFill>
            </a:endParaRPr>
          </a:p>
        </p:txBody>
      </p:sp>
      <p:sp>
        <p:nvSpPr>
          <p:cNvPr id="1012" name=""/>
          <p:cNvSpPr/>
          <p:nvPr/>
        </p:nvSpPr>
        <p:spPr>
          <a:xfrm>
            <a:off x="12954000" y="2400300"/>
            <a:ext cx="1676400" cy="609600"/>
          </a:xfrm>
          <a:prstGeom prst="roundRect">
            <a:avLst>
              <a:gd name="adj" fmla="val 16667"/>
            </a:avLst>
          </a:prstGeom>
          <a:solidFill>
            <a:srgbClr val="b8e6e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7.</a:t>
            </a:r>
            <a:r>
              <a:rPr lang="ko-KR" altLang="en-US" sz="1500" b="1">
                <a:solidFill>
                  <a:schemeClr val="dk1"/>
                </a:solidFill>
              </a:rPr>
              <a:t> </a:t>
            </a:r>
            <a:r>
              <a:rPr lang="en-US" altLang="ko-KR" sz="1500" b="1">
                <a:solidFill>
                  <a:schemeClr val="dk1"/>
                </a:solidFill>
              </a:rPr>
              <a:t>DNS</a:t>
            </a:r>
            <a:endParaRPr lang="en-US" altLang="ko-KR" sz="1500" b="1">
              <a:solidFill>
                <a:schemeClr val="dk1"/>
              </a:solidFill>
            </a:endParaRPr>
          </a:p>
        </p:txBody>
      </p:sp>
      <p:sp>
        <p:nvSpPr>
          <p:cNvPr id="1013" name=""/>
          <p:cNvSpPr/>
          <p:nvPr/>
        </p:nvSpPr>
        <p:spPr>
          <a:xfrm>
            <a:off x="14782800" y="2400300"/>
            <a:ext cx="1676400" cy="609600"/>
          </a:xfrm>
          <a:prstGeom prst="roundRect">
            <a:avLst>
              <a:gd name="adj" fmla="val 16667"/>
            </a:avLst>
          </a:prstGeom>
          <a:solidFill>
            <a:srgbClr val="b8e6e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8. </a:t>
            </a:r>
            <a:r>
              <a:rPr lang="ko-KR" altLang="en-US" sz="1500" b="1">
                <a:solidFill>
                  <a:schemeClr val="dk1"/>
                </a:solidFill>
              </a:rPr>
              <a:t>공지사항</a:t>
            </a:r>
            <a:endParaRPr lang="ko-KR" altLang="en-US" sz="1500" b="1">
              <a:solidFill>
                <a:schemeClr val="dk1"/>
              </a:solidFill>
            </a:endParaRPr>
          </a:p>
        </p:txBody>
      </p:sp>
      <p:sp>
        <p:nvSpPr>
          <p:cNvPr id="1014" name=""/>
          <p:cNvSpPr/>
          <p:nvPr/>
        </p:nvSpPr>
        <p:spPr>
          <a:xfrm>
            <a:off x="8077200" y="647700"/>
            <a:ext cx="1981200" cy="838200"/>
          </a:xfrm>
          <a:prstGeom prst="roundRect">
            <a:avLst>
              <a:gd name="adj" fmla="val 16667"/>
            </a:avLst>
          </a:prstGeom>
          <a:solidFill>
            <a:srgbClr val="82cbc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호텔 객실 관리 시스템</a:t>
            </a:r>
            <a:endParaRPr lang="ko-KR" altLang="en-US" sz="20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2659</ep:Words>
  <ep:PresentationFormat>On-screen Show (4:3)</ep:PresentationFormat>
  <ep:Paragraphs>99</ep:Paragraphs>
  <ep:Slides>60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ep:HeadingPairs>
  <ep:TitlesOfParts>
    <vt:vector size="6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2023-06-16T12:43:25.000</dcterms:created>
  <dc:creator>officegen</dc:creator>
  <cp:lastModifiedBy>shb99</cp:lastModifiedBy>
  <dcterms:modified xsi:type="dcterms:W3CDTF">2023-06-18T03:03:02.920</dcterms:modified>
  <cp:revision>101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